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3" r:id="rId3"/>
    <p:sldId id="272" r:id="rId4"/>
    <p:sldId id="265" r:id="rId5"/>
    <p:sldId id="264" r:id="rId6"/>
    <p:sldId id="267" r:id="rId7"/>
    <p:sldId id="268" r:id="rId8"/>
    <p:sldId id="273" r:id="rId9"/>
    <p:sldId id="274" r:id="rId10"/>
    <p:sldId id="279" r:id="rId11"/>
    <p:sldId id="275" r:id="rId12"/>
    <p:sldId id="282" r:id="rId13"/>
    <p:sldId id="276" r:id="rId14"/>
    <p:sldId id="270" r:id="rId15"/>
    <p:sldId id="280" r:id="rId16"/>
    <p:sldId id="281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BFC5"/>
    <a:srgbClr val="E75F71"/>
    <a:srgbClr val="FFAFB1"/>
    <a:srgbClr val="E5CEC1"/>
    <a:srgbClr val="BBE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612" y="72"/>
      </p:cViewPr>
      <p:guideLst>
        <p:guide orient="horz" pos="4008"/>
        <p:guide pos="3840"/>
        <p:guide orient="horz" pos="576"/>
        <p:guide orient="horz" pos="2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E75F71"/>
            </a:solidFill>
            <a:ln>
              <a:noFill/>
            </a:ln>
          </c:spPr>
          <c:dPt>
            <c:idx val="0"/>
            <c:bubble3D val="0"/>
            <c:spPr>
              <a:solidFill>
                <a:srgbClr val="E75F7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B3-46EA-82FA-166030EF326E}"/>
              </c:ext>
            </c:extLst>
          </c:dPt>
          <c:dPt>
            <c:idx val="1"/>
            <c:bubble3D val="0"/>
            <c:spPr>
              <a:solidFill>
                <a:srgbClr val="E75F7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B3-46EA-82FA-166030EF326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DB3-46EA-82FA-166030EF3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72BFC5"/>
            </a:solidFill>
            <a:ln>
              <a:noFill/>
            </a:ln>
          </c:spPr>
          <c:dPt>
            <c:idx val="0"/>
            <c:bubble3D val="0"/>
            <c:spPr>
              <a:solidFill>
                <a:srgbClr val="72BFC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780-4014-B3A0-2BD1E4929AE8}"/>
              </c:ext>
            </c:extLst>
          </c:dPt>
          <c:dPt>
            <c:idx val="1"/>
            <c:bubble3D val="0"/>
            <c:spPr>
              <a:solidFill>
                <a:srgbClr val="72BFC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780-4014-B3A0-2BD1E4929AE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80-4014-B3A0-2BD1E4929A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72BFC5"/>
            </a:solidFill>
            <a:ln>
              <a:noFill/>
            </a:ln>
          </c:spPr>
          <c:dPt>
            <c:idx val="0"/>
            <c:bubble3D val="0"/>
            <c:spPr>
              <a:solidFill>
                <a:srgbClr val="72BFC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E2-4022-9613-9C6763EA0818}"/>
              </c:ext>
            </c:extLst>
          </c:dPt>
          <c:dPt>
            <c:idx val="1"/>
            <c:bubble3D val="0"/>
            <c:spPr>
              <a:solidFill>
                <a:srgbClr val="72BFC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E2-4022-9613-9C6763EA081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E2-4022-9613-9C6763EA0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6C0F-6C1A-4846-A78B-2019EC7A5A0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0A86D-5024-4350-A9C6-9389693B0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3224B-FA27-4BCB-A26A-ADE45C59C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BA7C3-DC9D-406C-B076-C0EF547FD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5F6D-871C-4205-8D1F-4A75D2E3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F35F7-EF06-45F2-B57F-6F048A3C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B1CA4-B90D-4E32-901D-48FA8E2D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1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E9B3-7C95-489C-8A32-22132209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8C582-CFBA-44E8-9DEF-3BDBC6D30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B17DE-6261-4E66-A4A9-D0E7D9D93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C2ACC-BCE2-4B89-8021-528A0E04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0424C-3425-45D1-A35B-4196E56F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9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84659-4BF3-4C22-A102-68D558736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7050F-96F2-4453-A76B-BDA3FE830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29D8-7726-4466-ABEB-1288F7FE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1D5F-5CAC-4BC5-B5B2-E67EE06CA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49DB4-AB6D-490B-97D2-DCC78814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2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1EE9-276F-4ECC-914F-3840024B4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4F50-AF49-4C03-830B-419E956A6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B5F91-1B6D-440D-B9E1-29FB3BD1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2A01E-DFDC-45CD-8C59-1ACC09CF8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75F8-5AC9-4483-BDAA-960FCE9D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4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A3CE1-F66E-4EFB-A061-3D89731B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A2FD-0BB0-48E3-961D-415CA7A1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03049-6C69-4CEC-82C8-8B99C166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0A7B9-7A8C-4781-8527-07CB306F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E066-AC32-4EBF-8C62-9F9C88D1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5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6EC4-6F49-4C22-9574-222E2B6DC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788F-73D7-4BA8-A517-673D68DE4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83F72-07E8-4522-BCD6-190E86E83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B5A81-3252-41EF-8E89-7F2F734C1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4087F-4B5D-4BCC-A8B7-6AD823B2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8DD92-971F-4EBE-82A7-ABE3B785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8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EDE5-DAA6-4AB4-ADAE-D4B0864A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DC08B-144E-41B1-B2E2-DD0D97F62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81F46-A6AB-4DE4-830D-D42782E07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72667-A2FE-4E9B-B0C0-1AB4FD8C0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A267E-14B3-415C-9BD0-93A240086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AB91A-F6A2-4D2C-803D-2B96DE11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20F70-97D6-4A4B-83E9-F2DE6EA4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3A4884-361A-4BDD-A109-580661DC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5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796A-C94D-40D6-A532-B5030D215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9960D-4FE0-44C2-8E79-EA02757B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C9FF4-BA2A-4F83-91EC-84FCCC9B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A5C75-66DE-4C60-955C-C799276F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6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05E97-12E7-4C3D-9AA5-EBFC6570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25EBE5-1AF8-4A20-85BC-AF6314939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C7D4C-E75D-4022-B23A-8EED484F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7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053C1-7859-4B7B-83ED-CBE53339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5BBE-A5F4-4139-A1E2-128DFC9C3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9AD82-97A1-4C12-A331-06D9FEEB1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93360-E200-4472-A28E-20B749438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B9387-B863-4CDD-922B-D6EC8215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1533D-ACE7-4A22-9109-6B53A4D1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0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90AC-FB79-4573-A675-21B5F35C8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B17C0-8AEC-4F51-9EB0-3F1F9FA2C2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F1576-9819-4AE5-8F60-6A3A3901E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A9B03-8235-4947-B1E9-22457F9B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03FB9-4F6E-42F4-9E0B-6A259DC6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71CE-F3BA-4B47-8232-C128D36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3116-EE46-49BA-AF9B-CA43FFA1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CCFC0-B77B-44C8-A097-50FD5B1E6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6219E-49F0-4E39-A5A1-E39D165F6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24056-FCF2-42B5-B363-49EAD26F8DCA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ACBE-0631-4B94-AC44-AFCA522D6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D36C1-B418-4475-AD06-D82B86987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2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solidFill>
            <a:srgbClr val="E5CE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0000" r="17737" b="10444"/>
          <a:stretch/>
        </p:blipFill>
        <p:spPr>
          <a:xfrm>
            <a:off x="7236104" y="1364337"/>
            <a:ext cx="4546600" cy="454660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587012" y="1903046"/>
            <a:ext cx="6239238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 smtClean="0">
                <a:latin typeface="Montserrat ExtraBold" panose="00000900000000000000" pitchFamily="50" charset="0"/>
              </a:rPr>
              <a:t>SISTEM INFORMASI MANAJEMEN </a:t>
            </a:r>
            <a:r>
              <a:rPr lang="en-US" sz="3200" b="1" i="1" dirty="0" smtClean="0">
                <a:latin typeface="Montserrat ExtraBold" panose="00000900000000000000" pitchFamily="50" charset="0"/>
              </a:rPr>
              <a:t>RESELLER</a:t>
            </a:r>
            <a:r>
              <a:rPr lang="en-US" sz="3200" b="1" dirty="0" smtClean="0">
                <a:latin typeface="Montserrat ExtraBold" panose="00000900000000000000" pitchFamily="50" charset="0"/>
              </a:rPr>
              <a:t> PADA </a:t>
            </a:r>
            <a:r>
              <a:rPr lang="en-US" sz="3200" b="1" dirty="0" smtClean="0">
                <a:solidFill>
                  <a:srgbClr val="E75F71"/>
                </a:solidFill>
                <a:latin typeface="Montserrat ExtraBold" panose="00000900000000000000" pitchFamily="50" charset="0"/>
              </a:rPr>
              <a:t>LAUDABLE.ME</a:t>
            </a:r>
            <a:r>
              <a:rPr lang="en-US" sz="3200" b="1" dirty="0" smtClean="0">
                <a:latin typeface="Montserrat ExtraBold" panose="00000900000000000000" pitchFamily="50" charset="0"/>
              </a:rPr>
              <a:t> BERBASIS </a:t>
            </a:r>
            <a:r>
              <a:rPr lang="en-US" sz="3200" b="1" i="1" dirty="0" smtClean="0">
                <a:latin typeface="Montserrat ExtraBold" panose="00000900000000000000" pitchFamily="50" charset="0"/>
              </a:rPr>
              <a:t>WEBSITE</a:t>
            </a:r>
            <a:r>
              <a:rPr lang="en-US" sz="3200" b="1" dirty="0" smtClean="0">
                <a:latin typeface="Montserrat ExtraBold" panose="00000900000000000000" pitchFamily="50" charset="0"/>
              </a:rPr>
              <a:t> MENGGUNAKAN </a:t>
            </a:r>
            <a:r>
              <a:rPr lang="en-US" sz="3200" b="1" i="1" dirty="0" smtClean="0">
                <a:latin typeface="Montserrat ExtraBold" panose="00000900000000000000" pitchFamily="50" charset="0"/>
              </a:rPr>
              <a:t>FRAMEWORK LARAVEL</a:t>
            </a:r>
            <a:endParaRPr lang="en-US" sz="3200" i="1" dirty="0">
              <a:latin typeface="Montserrat ExtraBold" panose="000009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7CFD82-E86B-4261-9469-377E92B8D299}"/>
              </a:ext>
            </a:extLst>
          </p:cNvPr>
          <p:cNvSpPr txBox="1"/>
          <p:nvPr/>
        </p:nvSpPr>
        <p:spPr>
          <a:xfrm>
            <a:off x="664981" y="5049190"/>
            <a:ext cx="60833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Putri</a:t>
            </a:r>
            <a:r>
              <a:rPr lang="en-US" sz="28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US" sz="28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Aristiani</a:t>
            </a:r>
            <a:r>
              <a:rPr lang="en-US" sz="28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(180031002)</a:t>
            </a:r>
            <a:endParaRPr lang="en-US" sz="2800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8C7CE87-3CB5-4A90-A957-A697DAFA00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431716"/>
            <a:ext cx="961248" cy="120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3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72B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2BFC5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385760" y="275512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smtClean="0">
                <a:latin typeface="Montserrat ExtraBold" panose="00000900000000000000" pitchFamily="50" charset="0"/>
              </a:rPr>
              <a:t>DFD </a:t>
            </a:r>
            <a:r>
              <a:rPr lang="en-US" sz="3200" dirty="0" smtClean="0">
                <a:solidFill>
                  <a:srgbClr val="E75F71"/>
                </a:solidFill>
                <a:latin typeface="Montserrat ExtraBold" panose="00000900000000000000" pitchFamily="50" charset="0"/>
              </a:rPr>
              <a:t>Level 0</a:t>
            </a:r>
            <a:endParaRPr lang="en-US" sz="3200" dirty="0">
              <a:solidFill>
                <a:srgbClr val="E75F71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660" y="0"/>
            <a:ext cx="4697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597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75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385760" y="275512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smtClean="0">
                <a:latin typeface="Montserrat ExtraBold" panose="00000900000000000000" pitchFamily="50" charset="0"/>
              </a:rPr>
              <a:t>Entity Relationship </a:t>
            </a:r>
            <a:r>
              <a:rPr lang="en-US" sz="3200" dirty="0" smtClean="0">
                <a:solidFill>
                  <a:srgbClr val="72BFC5"/>
                </a:solidFill>
                <a:latin typeface="Montserrat ExtraBold" panose="00000900000000000000" pitchFamily="50" charset="0"/>
              </a:rPr>
              <a:t>Diagram</a:t>
            </a:r>
            <a:endParaRPr lang="en-US" sz="3200" dirty="0">
              <a:solidFill>
                <a:srgbClr val="72BFC5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563" y="878860"/>
            <a:ext cx="9022875" cy="597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536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75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385760" y="275512"/>
            <a:ext cx="10739440" cy="98488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smtClean="0">
                <a:latin typeface="Montserrat ExtraBold" panose="00000900000000000000" pitchFamily="50" charset="0"/>
              </a:rPr>
              <a:t>Database </a:t>
            </a:r>
          </a:p>
          <a:p>
            <a:r>
              <a:rPr lang="en-US" sz="3200" dirty="0" err="1" smtClean="0">
                <a:solidFill>
                  <a:srgbClr val="72BFC5"/>
                </a:solidFill>
                <a:latin typeface="Montserrat ExtraBold" panose="00000900000000000000" pitchFamily="50" charset="0"/>
              </a:rPr>
              <a:t>Konseptual</a:t>
            </a:r>
            <a:endParaRPr lang="en-US" sz="3200" dirty="0">
              <a:solidFill>
                <a:srgbClr val="72BFC5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439" y="-3277"/>
            <a:ext cx="4047122" cy="686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2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385760" y="275512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err="1" smtClean="0">
                <a:latin typeface="Montserrat ExtraBold" panose="00000900000000000000" pitchFamily="50" charset="0"/>
              </a:rPr>
              <a:t>Gambaran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latin typeface="Montserrat ExtraBold" panose="00000900000000000000" pitchFamily="50" charset="0"/>
              </a:rPr>
              <a:t>Umum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solidFill>
                  <a:srgbClr val="E75F71"/>
                </a:solidFill>
                <a:latin typeface="Montserrat ExtraBold" panose="00000900000000000000" pitchFamily="50" charset="0"/>
              </a:rPr>
              <a:t>Sistem</a:t>
            </a:r>
            <a:endParaRPr lang="en-US" sz="3200" dirty="0">
              <a:solidFill>
                <a:srgbClr val="E75F71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340" y="1109963"/>
            <a:ext cx="8467321" cy="518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78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3054349" y="2890966"/>
            <a:ext cx="60833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 smtClean="0">
                <a:latin typeface="Montserrat ExtraBold" panose="00000900000000000000" pitchFamily="50" charset="0"/>
              </a:rPr>
              <a:t>DEMO </a:t>
            </a:r>
            <a:r>
              <a:rPr lang="en-US" sz="4800" b="1" dirty="0" smtClean="0">
                <a:solidFill>
                  <a:srgbClr val="E75F71"/>
                </a:solidFill>
                <a:latin typeface="Montserrat ExtraBold" panose="00000900000000000000" pitchFamily="50" charset="0"/>
              </a:rPr>
              <a:t>PROGRAM</a:t>
            </a:r>
            <a:endParaRPr lang="en-US" sz="4800" dirty="0">
              <a:solidFill>
                <a:srgbClr val="E75F71"/>
              </a:solidFill>
              <a:latin typeface="Montserrat ExtraBold" panose="000009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30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759474" y="785777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err="1" smtClean="0">
                <a:latin typeface="Montserrat ExtraBold" panose="00000900000000000000" pitchFamily="50" charset="0"/>
              </a:rPr>
              <a:t>Kesimpulan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solidFill>
                  <a:srgbClr val="72BFC5"/>
                </a:solidFill>
                <a:latin typeface="Montserrat ExtraBold" panose="00000900000000000000" pitchFamily="50" charset="0"/>
              </a:rPr>
              <a:t>Penelitian</a:t>
            </a:r>
            <a:endParaRPr lang="en-US" sz="3200" dirty="0">
              <a:solidFill>
                <a:srgbClr val="72BFC5"/>
              </a:solidFill>
              <a:latin typeface="Montserrat ExtraBold" panose="00000900000000000000" pitchFamily="50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899232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75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15</a:t>
            </a:fld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759475" y="2156282"/>
            <a:ext cx="5204598" cy="1485900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C26F98C-E45D-45D9-9EDE-770CA5A7CC79}"/>
              </a:ext>
            </a:extLst>
          </p:cNvPr>
          <p:cNvSpPr/>
          <p:nvPr/>
        </p:nvSpPr>
        <p:spPr>
          <a:xfrm>
            <a:off x="759474" y="3642182"/>
            <a:ext cx="5204599" cy="1485900"/>
          </a:xfrm>
          <a:prstGeom prst="rect">
            <a:avLst/>
          </a:prstGeom>
          <a:solidFill>
            <a:srgbClr val="E5CE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1842449" y="2406789"/>
            <a:ext cx="4121624" cy="9848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i="1" dirty="0">
                <a:latin typeface="Roboto" panose="02000000000000000000" pitchFamily="2" charset="0"/>
                <a:ea typeface="Roboto" panose="02000000000000000000" pitchFamily="2" charset="0"/>
              </a:rPr>
              <a:t>W</a:t>
            </a:r>
            <a:r>
              <a:rPr lang="en-US" sz="1600" i="1" dirty="0" smtClean="0">
                <a:latin typeface="Roboto" panose="02000000000000000000" pitchFamily="2" charset="0"/>
                <a:ea typeface="Roboto" panose="02000000000000000000" pitchFamily="2" charset="0"/>
              </a:rPr>
              <a:t>ebsite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bagi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i="1" dirty="0" smtClean="0">
                <a:latin typeface="Roboto" panose="02000000000000000000" pitchFamily="2" charset="0"/>
                <a:ea typeface="Roboto" panose="02000000000000000000" pitchFamily="2" charset="0"/>
              </a:rPr>
              <a:t>Reseller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mendapatkan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informasi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memesan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produk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i="1" dirty="0" smtClean="0">
                <a:latin typeface="Roboto" panose="02000000000000000000" pitchFamily="2" charset="0"/>
                <a:ea typeface="Roboto" panose="02000000000000000000" pitchFamily="2" charset="0"/>
              </a:rPr>
              <a:t>Admin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i="1" dirty="0" smtClean="0">
                <a:latin typeface="Roboto" panose="02000000000000000000" pitchFamily="2" charset="0"/>
                <a:ea typeface="Roboto" panose="02000000000000000000" pitchFamily="2" charset="0"/>
              </a:rPr>
              <a:t>Staff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melakukan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d-ID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pencatatan laporan hasil penjualan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1842450" y="4000419"/>
            <a:ext cx="4121624" cy="76944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Hasil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pengujian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i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id-ID" sz="1600" i="1" dirty="0" smtClean="0">
                <a:latin typeface="Roboto" panose="02000000000000000000" pitchFamily="2" charset="0"/>
                <a:ea typeface="Roboto" panose="02000000000000000000" pitchFamily="2" charset="0"/>
              </a:rPr>
              <a:t>lack </a:t>
            </a:r>
            <a:r>
              <a:rPr lang="id-ID" sz="1600" i="1" dirty="0">
                <a:latin typeface="Roboto" panose="02000000000000000000" pitchFamily="2" charset="0"/>
                <a:ea typeface="Roboto" panose="02000000000000000000" pitchFamily="2" charset="0"/>
              </a:rPr>
              <a:t>box testing</a:t>
            </a:r>
            <a:r>
              <a:rPr lang="id-ID" sz="1600" dirty="0">
                <a:latin typeface="Roboto" panose="02000000000000000000" pitchFamily="2" charset="0"/>
                <a:ea typeface="Roboto" panose="02000000000000000000" pitchFamily="2" charset="0"/>
              </a:rPr>
              <a:t> sesuai </a:t>
            </a:r>
            <a:r>
              <a:rPr lang="id-ID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harapan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  <a:r>
              <a:rPr lang="en-US" i="1" dirty="0" smtClean="0">
                <a:latin typeface="Roboto" panose="02000000000000000000" pitchFamily="2" charset="0"/>
                <a:ea typeface="Roboto" panose="02000000000000000000" pitchFamily="2" charset="0"/>
                <a:sym typeface="Nunito"/>
              </a:rPr>
              <a:t> </a:t>
            </a:r>
            <a:r>
              <a:rPr lang="id-ID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penilaian kuesioner memperoleh nilai </a:t>
            </a:r>
            <a:r>
              <a:rPr lang="id-ID" sz="1600" b="1" dirty="0" smtClean="0">
                <a:latin typeface="Roboto" panose="02000000000000000000" pitchFamily="2" charset="0"/>
                <a:ea typeface="Roboto" panose="02000000000000000000" pitchFamily="2" charset="0"/>
              </a:rPr>
              <a:t>85,82% (Sangat Baik)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id-ID" i="1" dirty="0">
              <a:latin typeface="Roboto" panose="02000000000000000000" pitchFamily="2" charset="0"/>
              <a:ea typeface="Roboto" panose="02000000000000000000" pitchFamily="2" charset="0"/>
              <a:cs typeface="Nunito"/>
              <a:sym typeface="Nunito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0674" y="4385132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4401" y="2345239"/>
            <a:ext cx="764170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2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US" sz="6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4401" y="3830975"/>
            <a:ext cx="764170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2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US" sz="6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6226076" y="2156282"/>
            <a:ext cx="5204598" cy="1485900"/>
          </a:xfrm>
          <a:prstGeom prst="rect">
            <a:avLst/>
          </a:prstGeom>
          <a:solidFill>
            <a:srgbClr val="E5CE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6341463" y="2345239"/>
            <a:ext cx="764170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200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US" sz="6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7232176" y="2536389"/>
            <a:ext cx="4121624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i="1" dirty="0" smtClean="0">
                <a:latin typeface="Roboto" panose="02000000000000000000" pitchFamily="2" charset="0"/>
                <a:ea typeface="Roboto" panose="02000000000000000000" pitchFamily="2" charset="0"/>
              </a:rPr>
              <a:t>Website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dibangun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dengan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menggunakan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bahasa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pemrograman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PHP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i="1" dirty="0">
                <a:latin typeface="Roboto" panose="02000000000000000000" pitchFamily="2" charset="0"/>
                <a:ea typeface="Roboto" panose="02000000000000000000" pitchFamily="2" charset="0"/>
              </a:rPr>
              <a:t>framework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Laravel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1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11432525" y="2852821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4384973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6224225" y="3642182"/>
            <a:ext cx="5204598" cy="1485900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7307199" y="3892690"/>
            <a:ext cx="4046601" cy="9848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Sistem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sebagai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wadah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informasi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memberikan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kemudahan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bagi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para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pengguna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menerima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informasi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terkait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1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6379151" y="3831139"/>
            <a:ext cx="764170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200" dirty="0"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r>
            <a:endParaRPr lang="en-US" sz="6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341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759473" y="2681942"/>
            <a:ext cx="537061" cy="5676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759474" y="2114271"/>
            <a:ext cx="537061" cy="567671"/>
          </a:xfrm>
          <a:prstGeom prst="rect">
            <a:avLst/>
          </a:prstGeom>
          <a:solidFill>
            <a:srgbClr val="72B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759474" y="785777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smtClean="0">
                <a:latin typeface="Montserrat ExtraBold" panose="00000900000000000000" pitchFamily="50" charset="0"/>
              </a:rPr>
              <a:t>Saran </a:t>
            </a:r>
            <a:r>
              <a:rPr lang="en-US" sz="3200" dirty="0" err="1" smtClean="0">
                <a:solidFill>
                  <a:srgbClr val="E75F71"/>
                </a:solidFill>
                <a:latin typeface="Montserrat ExtraBold" panose="00000900000000000000" pitchFamily="50" charset="0"/>
              </a:rPr>
              <a:t>Penelitian</a:t>
            </a:r>
            <a:endParaRPr lang="en-US" sz="3200" dirty="0">
              <a:solidFill>
                <a:srgbClr val="E75F71"/>
              </a:solidFill>
              <a:latin typeface="Montserrat ExtraBold" panose="00000900000000000000" pitchFamily="50" charset="0"/>
            </a:endParaRPr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72B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16</a:t>
            </a:fld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1296535" y="2114271"/>
            <a:ext cx="10132287" cy="567671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1451462" y="2250458"/>
            <a:ext cx="9902337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Fitur</a:t>
            </a:r>
            <a:r>
              <a:rPr lang="en-US" i="1" dirty="0" smtClean="0">
                <a:latin typeface="Roboto" panose="02000000000000000000" pitchFamily="2" charset="0"/>
                <a:ea typeface="Roboto" panose="02000000000000000000" pitchFamily="2" charset="0"/>
              </a:rPr>
              <a:t> chatting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secara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i="1" dirty="0" smtClean="0">
                <a:latin typeface="Roboto" panose="02000000000000000000" pitchFamily="2" charset="0"/>
                <a:ea typeface="Roboto" panose="02000000000000000000" pitchFamily="2" charset="0"/>
              </a:rPr>
              <a:t>real time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i="1" dirty="0" smtClean="0">
                <a:latin typeface="Roboto" panose="02000000000000000000" pitchFamily="2" charset="0"/>
                <a:ea typeface="Roboto" panose="02000000000000000000" pitchFamily="2" charset="0"/>
              </a:rPr>
              <a:t>website</a:t>
            </a:r>
            <a:endParaRPr lang="en-US" sz="1600" i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759474" y="2173513"/>
            <a:ext cx="537062" cy="430887"/>
          </a:xfrm>
          <a:prstGeom prst="rect">
            <a:avLst/>
          </a:prstGeom>
          <a:solidFill>
            <a:srgbClr val="72BFC5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8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US" sz="2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1296535" y="2681942"/>
            <a:ext cx="10132287" cy="5676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1451462" y="2818129"/>
            <a:ext cx="9902337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enonaktifan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i="1" dirty="0"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i="1" dirty="0" smtClean="0">
                <a:latin typeface="Roboto" panose="02000000000000000000" pitchFamily="2" charset="0"/>
                <a:ea typeface="Roboto" panose="02000000000000000000" pitchFamily="2" charset="0"/>
              </a:rPr>
              <a:t>eseller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pembatalan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pesanan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secara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otomatis</a:t>
            </a:r>
            <a:endParaRPr lang="en-US" sz="1600" i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759474" y="2741184"/>
            <a:ext cx="537062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800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US" sz="2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759473" y="3817284"/>
            <a:ext cx="537061" cy="5676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759474" y="3249613"/>
            <a:ext cx="537061" cy="567671"/>
          </a:xfrm>
          <a:prstGeom prst="rect">
            <a:avLst/>
          </a:prstGeom>
          <a:solidFill>
            <a:srgbClr val="72B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1296535" y="3249613"/>
            <a:ext cx="10132287" cy="567671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1451462" y="3385800"/>
            <a:ext cx="9902337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Fitur</a:t>
            </a:r>
            <a:r>
              <a:rPr lang="en-US" i="1" dirty="0" smtClean="0">
                <a:latin typeface="Roboto" panose="02000000000000000000" pitchFamily="2" charset="0"/>
                <a:ea typeface="Roboto" panose="02000000000000000000" pitchFamily="2" charset="0"/>
              </a:rPr>
              <a:t> tracking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pesanan</a:t>
            </a:r>
            <a:endParaRPr lang="en-US" sz="1600" i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759474" y="3308855"/>
            <a:ext cx="537062" cy="430887"/>
          </a:xfrm>
          <a:prstGeom prst="rect">
            <a:avLst/>
          </a:prstGeom>
          <a:solidFill>
            <a:srgbClr val="72BFC5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800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US" sz="2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1296535" y="3817284"/>
            <a:ext cx="10132287" cy="5676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1451462" y="3953471"/>
            <a:ext cx="9902337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L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okasi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lebih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akurat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sampai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tingkat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kecamatan</a:t>
            </a:r>
            <a:endParaRPr lang="en-US" sz="1600" i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759474" y="3876526"/>
            <a:ext cx="537062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8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r>
            <a:endParaRPr lang="en-US" sz="2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759474" y="4384955"/>
            <a:ext cx="537061" cy="567671"/>
          </a:xfrm>
          <a:prstGeom prst="rect">
            <a:avLst/>
          </a:prstGeom>
          <a:solidFill>
            <a:srgbClr val="72B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1296535" y="4384955"/>
            <a:ext cx="10132287" cy="567671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1451462" y="4521142"/>
            <a:ext cx="9902337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Sistem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berbasis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aplikasi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i="1" dirty="0" smtClean="0">
                <a:latin typeface="Roboto" panose="02000000000000000000" pitchFamily="2" charset="0"/>
                <a:ea typeface="Roboto" panose="02000000000000000000" pitchFamily="2" charset="0"/>
              </a:rPr>
              <a:t>mobile</a:t>
            </a:r>
            <a:endParaRPr lang="en-US" sz="1600" i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759474" y="4444197"/>
            <a:ext cx="537062" cy="430887"/>
          </a:xfrm>
          <a:prstGeom prst="rect">
            <a:avLst/>
          </a:prstGeom>
          <a:solidFill>
            <a:srgbClr val="72BFC5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800" dirty="0">
                <a:latin typeface="Roboto Black" panose="02000000000000000000" pitchFamily="2" charset="0"/>
                <a:ea typeface="Roboto Black" panose="02000000000000000000" pitchFamily="2" charset="0"/>
              </a:rPr>
              <a:t>5</a:t>
            </a:r>
            <a:endParaRPr lang="en-US" sz="2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89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solidFill>
            <a:srgbClr val="E5CE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0000" r="17737" b="10444"/>
          <a:stretch/>
        </p:blipFill>
        <p:spPr>
          <a:xfrm>
            <a:off x="7236104" y="1364337"/>
            <a:ext cx="4546600" cy="454660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587012" y="2764821"/>
            <a:ext cx="6239238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b="1" dirty="0" smtClean="0">
                <a:latin typeface="Montserrat ExtraBold" panose="00000900000000000000" pitchFamily="50" charset="0"/>
              </a:rPr>
              <a:t>SEKIAN DAN</a:t>
            </a:r>
          </a:p>
          <a:p>
            <a:r>
              <a:rPr lang="en-US" sz="4000" b="1" dirty="0" smtClean="0">
                <a:solidFill>
                  <a:srgbClr val="72BFC5"/>
                </a:solidFill>
                <a:latin typeface="Montserrat ExtraBold" panose="00000900000000000000" pitchFamily="50" charset="0"/>
              </a:rPr>
              <a:t>TERIMAKASIH</a:t>
            </a:r>
            <a:endParaRPr lang="en-US" sz="4000" i="1" dirty="0">
              <a:solidFill>
                <a:srgbClr val="72BFC5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8C7CE87-3CB5-4A90-A957-A697DAFA00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431716"/>
            <a:ext cx="961248" cy="120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49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759475" y="785777"/>
            <a:ext cx="10739439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err="1" smtClean="0">
                <a:latin typeface="Montserrat ExtraBold" panose="00000900000000000000" pitchFamily="50" charset="0"/>
              </a:rPr>
              <a:t>Latar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solidFill>
                  <a:srgbClr val="E75F71"/>
                </a:solidFill>
                <a:latin typeface="Montserrat ExtraBold" panose="00000900000000000000" pitchFamily="50" charset="0"/>
              </a:rPr>
              <a:t>Belakang</a:t>
            </a:r>
            <a:endParaRPr lang="en-US" sz="3200" dirty="0">
              <a:solidFill>
                <a:srgbClr val="E75F71"/>
              </a:solidFill>
              <a:latin typeface="Montserrat ExtraBold" panose="00000900000000000000" pitchFamily="50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640558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899232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fld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741590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rgbClr val="E5C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4047185"/>
              <a:ext cx="1381125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KENDALA?</a:t>
              </a:r>
              <a:endParaRPr lang="en-US" sz="16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741590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634785"/>
              <a:ext cx="1381125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SOLUSI YANG DITAWARKAN</a:t>
              </a:r>
              <a:endParaRPr lang="en-US" sz="16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2000263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2305858"/>
              <a:ext cx="1381125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RESELLER</a:t>
              </a:r>
              <a:endParaRPr lang="en-US" sz="16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2000263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rgbClr val="E5C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996149"/>
              <a:ext cx="1381125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LAUDABLE.ME</a:t>
              </a:r>
              <a:endParaRPr lang="en-US" sz="16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2283680"/>
            <a:ext cx="2832767" cy="12311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Pihak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membeli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barang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dari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i="1" dirty="0">
                <a:latin typeface="Roboto" panose="02000000000000000000" pitchFamily="2" charset="0"/>
                <a:ea typeface="Roboto" panose="02000000000000000000" pitchFamily="2" charset="0"/>
              </a:rPr>
              <a:t>supplier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atau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pedagang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lain,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kemudian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barang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tersebut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dijual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kembali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dengan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harga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lebih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tinggi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994228"/>
            <a:ext cx="2832767" cy="129266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Hanya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mengandalkan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i="1" dirty="0" err="1" smtClean="0">
                <a:latin typeface="Roboto" panose="02000000000000000000" pitchFamily="2" charset="0"/>
                <a:ea typeface="Roboto" panose="02000000000000000000" pitchFamily="2" charset="0"/>
              </a:rPr>
              <a:t>whatsapp</a:t>
            </a:r>
            <a:r>
              <a:rPr lang="en-US" sz="1400" i="1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seluruh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aktivitas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i="1" dirty="0" smtClean="0">
                <a:latin typeface="Roboto" panose="02000000000000000000" pitchFamily="2" charset="0"/>
                <a:ea typeface="Roboto" panose="02000000000000000000" pitchFamily="2" charset="0"/>
              </a:rPr>
              <a:t>reseller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sehingga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chat </a:t>
            </a:r>
            <a:r>
              <a:rPr lang="en-US" sz="1400" i="1" dirty="0" err="1" smtClean="0">
                <a:latin typeface="Roboto" panose="02000000000000000000" pitchFamily="2" charset="0"/>
                <a:ea typeface="Roboto" panose="02000000000000000000" pitchFamily="2" charset="0"/>
              </a:rPr>
              <a:t>whatsapp</a:t>
            </a:r>
            <a:r>
              <a:rPr lang="en-US" sz="1400" i="1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menumpuk</a:t>
            </a:r>
            <a:endParaRPr lang="en-US" sz="14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latin typeface="Roboto" panose="02000000000000000000" pitchFamily="2" charset="0"/>
                <a:ea typeface="Roboto" panose="02000000000000000000" pitchFamily="2" charset="0"/>
              </a:rPr>
              <a:t>Pencatatan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latin typeface="Roboto" panose="02000000000000000000" pitchFamily="2" charset="0"/>
                <a:ea typeface="Roboto" panose="02000000000000000000" pitchFamily="2" charset="0"/>
              </a:rPr>
              <a:t>laporan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latin typeface="Roboto" panose="02000000000000000000" pitchFamily="2" charset="0"/>
                <a:ea typeface="Roboto" panose="02000000000000000000" pitchFamily="2" charset="0"/>
              </a:rPr>
              <a:t>penjualan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latin typeface="Roboto" panose="02000000000000000000" pitchFamily="2" charset="0"/>
                <a:ea typeface="Roboto" panose="02000000000000000000" pitchFamily="2" charset="0"/>
              </a:rPr>
              <a:t>masih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latin typeface="Roboto" panose="02000000000000000000" pitchFamily="2" charset="0"/>
                <a:ea typeface="Roboto" panose="02000000000000000000" pitchFamily="2" charset="0"/>
              </a:rPr>
              <a:t>dilakukan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latin typeface="Roboto" panose="02000000000000000000" pitchFamily="2" charset="0"/>
                <a:ea typeface="Roboto" panose="02000000000000000000" pitchFamily="2" charset="0"/>
              </a:rPr>
              <a:t>secara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manual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2252906"/>
            <a:ext cx="2906635" cy="129266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Bergerak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penjualan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hijab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Pemasaran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melalui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medsos</a:t>
            </a:r>
            <a:endParaRPr lang="en-US" sz="14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i="1" dirty="0" smtClean="0">
                <a:latin typeface="Roboto" panose="02000000000000000000" pitchFamily="2" charset="0"/>
                <a:ea typeface="Roboto" panose="02000000000000000000" pitchFamily="2" charset="0"/>
              </a:rPr>
              <a:t>Reseller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di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berbagai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kota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Pemesanan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pembayaran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melalui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i="1" dirty="0" err="1" smtClean="0">
                <a:latin typeface="Roboto" panose="02000000000000000000" pitchFamily="2" charset="0"/>
                <a:ea typeface="Roboto" panose="02000000000000000000" pitchFamily="2" charset="0"/>
              </a:rPr>
              <a:t>whatsapp</a:t>
            </a:r>
            <a:r>
              <a:rPr lang="en-US" sz="1400" i="1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atau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toko</a:t>
            </a:r>
            <a:endParaRPr lang="en-US" sz="1400" i="1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Laporan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secara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manual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4101950"/>
            <a:ext cx="2832767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Sistem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informasi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berbasis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website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Pemesanan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pembayaran</a:t>
            </a:r>
            <a:endParaRPr lang="en-US" sz="14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Informasi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kelola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produk</a:t>
            </a:r>
            <a:endParaRPr lang="en-US" sz="14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Laporan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penjualan</a:t>
            </a:r>
            <a:endParaRPr lang="en-US" sz="14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899232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640558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443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759474" y="785777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err="1" smtClean="0">
                <a:latin typeface="Montserrat ExtraBold" panose="00000900000000000000" pitchFamily="50" charset="0"/>
              </a:rPr>
              <a:t>Rumusan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solidFill>
                  <a:srgbClr val="72BFC5"/>
                </a:solidFill>
                <a:latin typeface="Montserrat ExtraBold" panose="00000900000000000000" pitchFamily="50" charset="0"/>
              </a:rPr>
              <a:t>Masalah</a:t>
            </a:r>
            <a:endParaRPr lang="en-US" sz="3200" dirty="0">
              <a:solidFill>
                <a:srgbClr val="72BFC5"/>
              </a:solidFill>
              <a:latin typeface="Montserrat ExtraBold" panose="00000900000000000000" pitchFamily="50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899232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75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fld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759474" y="2156282"/>
            <a:ext cx="6746899" cy="1485900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C26F98C-E45D-45D9-9EDE-770CA5A7CC79}"/>
              </a:ext>
            </a:extLst>
          </p:cNvPr>
          <p:cNvSpPr/>
          <p:nvPr/>
        </p:nvSpPr>
        <p:spPr>
          <a:xfrm>
            <a:off x="4684274" y="3642182"/>
            <a:ext cx="6746400" cy="1485900"/>
          </a:xfrm>
          <a:prstGeom prst="rect">
            <a:avLst/>
          </a:prstGeom>
          <a:solidFill>
            <a:srgbClr val="E5CE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1842448" y="2345235"/>
            <a:ext cx="5500048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Bagaimana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cara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membangun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sebuah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sistem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dapat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membantu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para </a:t>
            </a:r>
            <a:r>
              <a:rPr lang="en-US" i="1" dirty="0">
                <a:latin typeface="Roboto" panose="02000000000000000000" pitchFamily="2" charset="0"/>
                <a:ea typeface="Roboto" panose="02000000000000000000" pitchFamily="2" charset="0"/>
              </a:rPr>
              <a:t>reseller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Laudable.me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melihat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ketersediaan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produk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, detail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produk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pemesanan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produk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5715217" y="4108138"/>
            <a:ext cx="5631045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Bagaimana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cara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membangun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sebuah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sistem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dapat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</a:rPr>
              <a:t>mencatat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laporan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hasil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penjualan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i="1" dirty="0" smtClean="0">
                <a:latin typeface="Roboto" panose="02000000000000000000" pitchFamily="2" charset="0"/>
                <a:ea typeface="Roboto" panose="02000000000000000000" pitchFamily="2" charset="0"/>
              </a:rPr>
              <a:t>admin?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0674" y="4385132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4401" y="2345239"/>
            <a:ext cx="764170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2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US" sz="6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4817661" y="3830975"/>
            <a:ext cx="764170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200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US" sz="6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84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C5960659-3872-4C3D-925F-8A285B96802C}"/>
              </a:ext>
            </a:extLst>
          </p:cNvPr>
          <p:cNvSpPr/>
          <p:nvPr/>
        </p:nvSpPr>
        <p:spPr>
          <a:xfrm>
            <a:off x="1268775" y="2351012"/>
            <a:ext cx="4680000" cy="2885154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C26F98C-E45D-45D9-9EDE-770CA5A7CC79}"/>
              </a:ext>
            </a:extLst>
          </p:cNvPr>
          <p:cNvSpPr/>
          <p:nvPr/>
        </p:nvSpPr>
        <p:spPr>
          <a:xfrm>
            <a:off x="6230223" y="2351012"/>
            <a:ext cx="4701634" cy="2914062"/>
          </a:xfrm>
          <a:prstGeom prst="rect">
            <a:avLst/>
          </a:prstGeom>
          <a:solidFill>
            <a:srgbClr val="FFA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4</a:t>
            </a:fld>
            <a:endParaRPr lang="en-US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3A5D1CAB-2DCD-4E9B-B059-54053C82E218}"/>
              </a:ext>
            </a:extLst>
          </p:cNvPr>
          <p:cNvSpPr/>
          <p:nvPr/>
        </p:nvSpPr>
        <p:spPr>
          <a:xfrm flipH="1">
            <a:off x="10459340" y="2351012"/>
            <a:ext cx="1732660" cy="963955"/>
          </a:xfrm>
          <a:prstGeom prst="homePlate">
            <a:avLst/>
          </a:prstGeom>
          <a:solidFill>
            <a:srgbClr val="E75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Arrow: Pentagon 155">
            <a:extLst>
              <a:ext uri="{FF2B5EF4-FFF2-40B4-BE49-F238E27FC236}">
                <a16:creationId xmlns:a16="http://schemas.microsoft.com/office/drawing/2014/main" id="{F391A2AB-E334-40D2-88F7-3E98E4081B8A}"/>
              </a:ext>
            </a:extLst>
          </p:cNvPr>
          <p:cNvSpPr/>
          <p:nvPr/>
        </p:nvSpPr>
        <p:spPr>
          <a:xfrm>
            <a:off x="0" y="2351012"/>
            <a:ext cx="1732660" cy="963955"/>
          </a:xfrm>
          <a:prstGeom prst="homePlate">
            <a:avLst/>
          </a:prstGeom>
          <a:solidFill>
            <a:srgbClr val="72B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759474" y="785777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dirty="0" err="1" smtClean="0">
                <a:solidFill>
                  <a:srgbClr val="72BFC5"/>
                </a:solidFill>
                <a:latin typeface="Montserrat ExtraBold" panose="00000900000000000000" pitchFamily="50" charset="0"/>
              </a:rPr>
              <a:t>Tujuan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latin typeface="Montserrat ExtraBold" panose="00000900000000000000" pitchFamily="50" charset="0"/>
              </a:rPr>
              <a:t>dan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solidFill>
                  <a:srgbClr val="E75F71"/>
                </a:solidFill>
                <a:latin typeface="Montserrat ExtraBold" panose="00000900000000000000" pitchFamily="50" charset="0"/>
              </a:rPr>
              <a:t>Manfaat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latin typeface="Montserrat ExtraBold" panose="00000900000000000000" pitchFamily="50" charset="0"/>
              </a:rPr>
              <a:t>Penelitian</a:t>
            </a:r>
            <a:endParaRPr lang="en-US" sz="3200" dirty="0">
              <a:latin typeface="Montserrat ExtraBold" panose="00000900000000000000" pitchFamily="50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EA0C097-019B-4F97-B12C-B465177E05AB}"/>
              </a:ext>
            </a:extLst>
          </p:cNvPr>
          <p:cNvSpPr txBox="1"/>
          <p:nvPr/>
        </p:nvSpPr>
        <p:spPr>
          <a:xfrm>
            <a:off x="10740788" y="2655360"/>
            <a:ext cx="1451212" cy="30777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MANFAAT</a:t>
            </a:r>
            <a:endParaRPr lang="en-US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EA0C097-019B-4F97-B12C-B465177E05AB}"/>
              </a:ext>
            </a:extLst>
          </p:cNvPr>
          <p:cNvSpPr txBox="1"/>
          <p:nvPr/>
        </p:nvSpPr>
        <p:spPr>
          <a:xfrm>
            <a:off x="251934" y="2669814"/>
            <a:ext cx="1037935" cy="30777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TUJUAN</a:t>
            </a:r>
            <a:endParaRPr lang="en-US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1842448" y="2547093"/>
            <a:ext cx="3998794" cy="249299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M</a:t>
            </a:r>
            <a:r>
              <a:rPr lang="id-ID" dirty="0" smtClean="0">
                <a:latin typeface="Roboto" panose="02000000000000000000" pitchFamily="2" charset="0"/>
                <a:ea typeface="Roboto" panose="02000000000000000000" pitchFamily="2" charset="0"/>
              </a:rPr>
              <a:t>embuat 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sebuah Sistem Informasi Manajemen </a:t>
            </a:r>
            <a:r>
              <a:rPr lang="id-ID" i="1" dirty="0">
                <a:latin typeface="Roboto" panose="02000000000000000000" pitchFamily="2" charset="0"/>
                <a:ea typeface="Roboto" panose="02000000000000000000" pitchFamily="2" charset="0"/>
              </a:rPr>
              <a:t>Reseller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d-ID" dirty="0" smtClean="0">
                <a:latin typeface="Roboto" panose="02000000000000000000" pitchFamily="2" charset="0"/>
                <a:ea typeface="Roboto" panose="02000000000000000000" pitchFamily="2" charset="0"/>
              </a:rPr>
              <a:t>Pada Laudable.me Berbasis </a:t>
            </a:r>
            <a:r>
              <a:rPr lang="id-ID" i="1" dirty="0" smtClean="0">
                <a:latin typeface="Roboto" panose="02000000000000000000" pitchFamily="2" charset="0"/>
                <a:ea typeface="Roboto" panose="02000000000000000000" pitchFamily="2" charset="0"/>
              </a:rPr>
              <a:t>Website</a:t>
            </a:r>
            <a:r>
              <a:rPr lang="id-ID" dirty="0" smtClean="0">
                <a:latin typeface="Roboto" panose="02000000000000000000" pitchFamily="2" charset="0"/>
                <a:ea typeface="Roboto" panose="02000000000000000000" pitchFamily="2" charset="0"/>
              </a:rPr>
              <a:t> Menggunakan </a:t>
            </a:r>
            <a:r>
              <a:rPr lang="id-ID" i="1" dirty="0" smtClean="0">
                <a:latin typeface="Roboto" panose="02000000000000000000" pitchFamily="2" charset="0"/>
                <a:ea typeface="Roboto" panose="02000000000000000000" pitchFamily="2" charset="0"/>
              </a:rPr>
              <a:t>Framework Laravel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 agar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dapat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membantu para </a:t>
            </a:r>
            <a:r>
              <a:rPr lang="id-ID" i="1" dirty="0">
                <a:latin typeface="Roboto" panose="02000000000000000000" pitchFamily="2" charset="0"/>
                <a:ea typeface="Roboto" panose="02000000000000000000" pitchFamily="2" charset="0"/>
              </a:rPr>
              <a:t>reseller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d-ID" dirty="0" smtClean="0">
                <a:latin typeface="Roboto" panose="02000000000000000000" pitchFamily="2" charset="0"/>
                <a:ea typeface="Roboto" panose="02000000000000000000" pitchFamily="2" charset="0"/>
              </a:rPr>
              <a:t>Laudable.me dalam melihat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ketersediaan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produk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detail produk dan melakukan pemesanan produk serta mencatat laporan hasil penjualan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d-ID" i="1" dirty="0" smtClean="0">
                <a:latin typeface="Roboto" panose="02000000000000000000" pitchFamily="2" charset="0"/>
                <a:ea typeface="Roboto" panose="02000000000000000000" pitchFamily="2" charset="0"/>
              </a:rPr>
              <a:t>admin</a:t>
            </a:r>
            <a:r>
              <a:rPr lang="en-US" i="1" dirty="0" smtClean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6493608" y="2547095"/>
            <a:ext cx="3998794" cy="249299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Sebagai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media 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para </a:t>
            </a:r>
            <a:r>
              <a:rPr lang="id-ID" i="1" dirty="0">
                <a:latin typeface="Roboto" panose="02000000000000000000" pitchFamily="2" charset="0"/>
                <a:ea typeface="Roboto" panose="02000000000000000000" pitchFamily="2" charset="0"/>
              </a:rPr>
              <a:t>reseller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 untuk memudahkan dalam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mencari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informasi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serta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melakukan pemesanan produk</a:t>
            </a:r>
            <a:r>
              <a:rPr lang="id-ID" dirty="0" smtClean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/>
            <a:endParaRPr lang="en-US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/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memudahkan </a:t>
            </a:r>
            <a:r>
              <a:rPr lang="id-ID" i="1" dirty="0">
                <a:latin typeface="Roboto" panose="02000000000000000000" pitchFamily="2" charset="0"/>
                <a:ea typeface="Roboto" panose="02000000000000000000" pitchFamily="2" charset="0"/>
              </a:rPr>
              <a:t>admin</a:t>
            </a:r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 dalam melakukan pencatatan laporan hasil penjualan.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792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rapezoid 104">
            <a:extLst>
              <a:ext uri="{FF2B5EF4-FFF2-40B4-BE49-F238E27FC236}">
                <a16:creationId xmlns:a16="http://schemas.microsoft.com/office/drawing/2014/main" id="{194C3FCB-DBD8-4DFF-BE52-69A3AB1D4D80}"/>
              </a:ext>
            </a:extLst>
          </p:cNvPr>
          <p:cNvSpPr/>
          <p:nvPr/>
        </p:nvSpPr>
        <p:spPr>
          <a:xfrm>
            <a:off x="2230881" y="4384923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rapezoid 103">
            <a:extLst>
              <a:ext uri="{FF2B5EF4-FFF2-40B4-BE49-F238E27FC236}">
                <a16:creationId xmlns:a16="http://schemas.microsoft.com/office/drawing/2014/main" id="{52F70E5C-0043-4087-9B38-89ACE8A3969A}"/>
              </a:ext>
            </a:extLst>
          </p:cNvPr>
          <p:cNvSpPr/>
          <p:nvPr/>
        </p:nvSpPr>
        <p:spPr>
          <a:xfrm>
            <a:off x="5316141" y="4384923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Trapezoid 102">
            <a:extLst>
              <a:ext uri="{FF2B5EF4-FFF2-40B4-BE49-F238E27FC236}">
                <a16:creationId xmlns:a16="http://schemas.microsoft.com/office/drawing/2014/main" id="{F9EFE84E-0561-4E2A-B949-BA10E92007BD}"/>
              </a:ext>
            </a:extLst>
          </p:cNvPr>
          <p:cNvSpPr/>
          <p:nvPr/>
        </p:nvSpPr>
        <p:spPr>
          <a:xfrm>
            <a:off x="8401401" y="4384923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B32D6C0-E769-4EFF-9FCF-19FCF5FA8F8C}"/>
              </a:ext>
            </a:extLst>
          </p:cNvPr>
          <p:cNvSpPr/>
          <p:nvPr/>
        </p:nvSpPr>
        <p:spPr>
          <a:xfrm>
            <a:off x="0" y="4630109"/>
            <a:ext cx="12192000" cy="769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rapezoid 100">
            <a:extLst>
              <a:ext uri="{FF2B5EF4-FFF2-40B4-BE49-F238E27FC236}">
                <a16:creationId xmlns:a16="http://schemas.microsoft.com/office/drawing/2014/main" id="{4F6FCD7D-45E4-4988-B220-B4C81F2DBCB5}"/>
              </a:ext>
            </a:extLst>
          </p:cNvPr>
          <p:cNvSpPr/>
          <p:nvPr/>
        </p:nvSpPr>
        <p:spPr>
          <a:xfrm>
            <a:off x="9939197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rapezoid 99">
            <a:extLst>
              <a:ext uri="{FF2B5EF4-FFF2-40B4-BE49-F238E27FC236}">
                <a16:creationId xmlns:a16="http://schemas.microsoft.com/office/drawing/2014/main" id="{5E6D21A1-D109-4E6E-B205-F14C3377D098}"/>
              </a:ext>
            </a:extLst>
          </p:cNvPr>
          <p:cNvSpPr/>
          <p:nvPr/>
        </p:nvSpPr>
        <p:spPr>
          <a:xfrm>
            <a:off x="6858770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rapezoid 98">
            <a:extLst>
              <a:ext uri="{FF2B5EF4-FFF2-40B4-BE49-F238E27FC236}">
                <a16:creationId xmlns:a16="http://schemas.microsoft.com/office/drawing/2014/main" id="{3345889E-15A5-4EF8-8BEA-8813850D4809}"/>
              </a:ext>
            </a:extLst>
          </p:cNvPr>
          <p:cNvSpPr/>
          <p:nvPr/>
        </p:nvSpPr>
        <p:spPr>
          <a:xfrm>
            <a:off x="3773508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rapezoid 14">
            <a:extLst>
              <a:ext uri="{FF2B5EF4-FFF2-40B4-BE49-F238E27FC236}">
                <a16:creationId xmlns:a16="http://schemas.microsoft.com/office/drawing/2014/main" id="{DEAF4F81-67AF-4654-A3F3-D034A6C4FF1B}"/>
              </a:ext>
            </a:extLst>
          </p:cNvPr>
          <p:cNvSpPr/>
          <p:nvPr/>
        </p:nvSpPr>
        <p:spPr>
          <a:xfrm>
            <a:off x="690563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BFBCE3-2E33-4C31-A983-059045B8E7FB}"/>
              </a:ext>
            </a:extLst>
          </p:cNvPr>
          <p:cNvSpPr/>
          <p:nvPr/>
        </p:nvSpPr>
        <p:spPr>
          <a:xfrm>
            <a:off x="0" y="2040564"/>
            <a:ext cx="12192000" cy="769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75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>
                <a:latin typeface="Roboto" panose="02000000000000000000" pitchFamily="2" charset="0"/>
                <a:ea typeface="Roboto" panose="02000000000000000000" pitchFamily="2" charset="0"/>
              </a:rPr>
              <a:t>5</a:t>
            </a:fld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AB36BEAF-C1FE-4A8A-8627-17EF7590883F}"/>
              </a:ext>
            </a:extLst>
          </p:cNvPr>
          <p:cNvSpPr/>
          <p:nvPr/>
        </p:nvSpPr>
        <p:spPr>
          <a:xfrm flipV="1">
            <a:off x="840515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Top Corners Rounded 39">
            <a:extLst>
              <a:ext uri="{FF2B5EF4-FFF2-40B4-BE49-F238E27FC236}">
                <a16:creationId xmlns:a16="http://schemas.microsoft.com/office/drawing/2014/main" id="{08FE77E5-5881-406D-80E1-186D5D077526}"/>
              </a:ext>
            </a:extLst>
          </p:cNvPr>
          <p:cNvSpPr/>
          <p:nvPr/>
        </p:nvSpPr>
        <p:spPr>
          <a:xfrm flipV="1">
            <a:off x="2380831" y="4384923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2" name="Rectangle: Top Corners Rounded 41">
            <a:extLst>
              <a:ext uri="{FF2B5EF4-FFF2-40B4-BE49-F238E27FC236}">
                <a16:creationId xmlns:a16="http://schemas.microsoft.com/office/drawing/2014/main" id="{9D36FAA0-1191-4F6B-A17D-9F78FCA9B1E2}"/>
              </a:ext>
            </a:extLst>
          </p:cNvPr>
          <p:cNvSpPr/>
          <p:nvPr/>
        </p:nvSpPr>
        <p:spPr>
          <a:xfrm flipV="1">
            <a:off x="3923462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: Top Corners Rounded 42">
            <a:extLst>
              <a:ext uri="{FF2B5EF4-FFF2-40B4-BE49-F238E27FC236}">
                <a16:creationId xmlns:a16="http://schemas.microsoft.com/office/drawing/2014/main" id="{CA50B4F7-75D1-4B3A-9E8D-AF7C907CE388}"/>
              </a:ext>
            </a:extLst>
          </p:cNvPr>
          <p:cNvSpPr/>
          <p:nvPr/>
        </p:nvSpPr>
        <p:spPr>
          <a:xfrm flipV="1">
            <a:off x="5466092" y="4384923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2D5B7D62-DBF4-4B61-AE64-B4CB8BC9A2BF}"/>
              </a:ext>
            </a:extLst>
          </p:cNvPr>
          <p:cNvSpPr/>
          <p:nvPr/>
        </p:nvSpPr>
        <p:spPr>
          <a:xfrm flipV="1">
            <a:off x="7008723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E607F9C6-D3E5-4CB1-8091-EF3383B02A48}"/>
              </a:ext>
            </a:extLst>
          </p:cNvPr>
          <p:cNvSpPr/>
          <p:nvPr/>
        </p:nvSpPr>
        <p:spPr>
          <a:xfrm flipV="1">
            <a:off x="8551354" y="4384923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" name="Rectangle: Top Corners Rounded 46">
            <a:extLst>
              <a:ext uri="{FF2B5EF4-FFF2-40B4-BE49-F238E27FC236}">
                <a16:creationId xmlns:a16="http://schemas.microsoft.com/office/drawing/2014/main" id="{106A73EE-6617-4D4C-ABB0-CBBBF256D23C}"/>
              </a:ext>
            </a:extLst>
          </p:cNvPr>
          <p:cNvSpPr/>
          <p:nvPr/>
        </p:nvSpPr>
        <p:spPr>
          <a:xfrm flipV="1">
            <a:off x="10093985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23A169-E05C-4AF3-B18D-7FBBBFF8C2FB}"/>
              </a:ext>
            </a:extLst>
          </p:cNvPr>
          <p:cNvSpPr/>
          <p:nvPr/>
        </p:nvSpPr>
        <p:spPr>
          <a:xfrm>
            <a:off x="1011745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50F481D-83C6-41E6-80DA-94434DFB02A9}"/>
              </a:ext>
            </a:extLst>
          </p:cNvPr>
          <p:cNvSpPr/>
          <p:nvPr/>
        </p:nvSpPr>
        <p:spPr>
          <a:xfrm>
            <a:off x="4097007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6A50FF-BE0C-413C-9C28-25976BE45733}"/>
              </a:ext>
            </a:extLst>
          </p:cNvPr>
          <p:cNvSpPr/>
          <p:nvPr/>
        </p:nvSpPr>
        <p:spPr>
          <a:xfrm>
            <a:off x="7182268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F83940A-CF7C-4D51-9D40-4924FF27B0F6}"/>
              </a:ext>
            </a:extLst>
          </p:cNvPr>
          <p:cNvSpPr/>
          <p:nvPr/>
        </p:nvSpPr>
        <p:spPr>
          <a:xfrm>
            <a:off x="10267532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D86AA4F-6A4D-4E86-897B-6F5DAF24053D}"/>
              </a:ext>
            </a:extLst>
          </p:cNvPr>
          <p:cNvSpPr/>
          <p:nvPr/>
        </p:nvSpPr>
        <p:spPr>
          <a:xfrm>
            <a:off x="8724899" y="4558468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92F95E6-07A2-4AA2-BE3E-D85EFDBDC2BF}"/>
              </a:ext>
            </a:extLst>
          </p:cNvPr>
          <p:cNvSpPr/>
          <p:nvPr/>
        </p:nvSpPr>
        <p:spPr>
          <a:xfrm>
            <a:off x="5639639" y="4558468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C5924B7-28DD-4AC0-9F69-F37B70550714}"/>
              </a:ext>
            </a:extLst>
          </p:cNvPr>
          <p:cNvSpPr/>
          <p:nvPr/>
        </p:nvSpPr>
        <p:spPr>
          <a:xfrm>
            <a:off x="2554376" y="4558468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FF36E1B-877B-4361-9616-30287361A951}"/>
              </a:ext>
            </a:extLst>
          </p:cNvPr>
          <p:cNvSpPr txBox="1"/>
          <p:nvPr/>
        </p:nvSpPr>
        <p:spPr>
          <a:xfrm>
            <a:off x="555385" y="3127232"/>
            <a:ext cx="1825442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BAHASA PEMROGRAMAN </a:t>
            </a:r>
          </a:p>
          <a:p>
            <a:pPr algn="ctr"/>
            <a:r>
              <a:rPr lang="en-US" sz="1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PHP 7.4 (LARAVEL 8) DAN JAVASCRIPT</a:t>
            </a:r>
            <a:endParaRPr lang="en-US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0AF9157-36D3-43AE-9E8E-29A436C19D41}"/>
              </a:ext>
            </a:extLst>
          </p:cNvPr>
          <p:cNvSpPr txBox="1"/>
          <p:nvPr/>
        </p:nvSpPr>
        <p:spPr>
          <a:xfrm>
            <a:off x="3701300" y="3127232"/>
            <a:ext cx="1704136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PERANCANGAN DFD, ERD, STRUKTUR TABEL DAN ANTARMUKA</a:t>
            </a:r>
            <a:endParaRPr lang="en-US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CDDBCC7-19FE-4CF9-9990-E521DA6329DD}"/>
              </a:ext>
            </a:extLst>
          </p:cNvPr>
          <p:cNvSpPr txBox="1"/>
          <p:nvPr/>
        </p:nvSpPr>
        <p:spPr>
          <a:xfrm>
            <a:off x="6948067" y="3127232"/>
            <a:ext cx="1381125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BASIS DATA MYSQL, </a:t>
            </a:r>
          </a:p>
          <a:p>
            <a:pPr algn="ctr"/>
            <a:r>
              <a:rPr lang="en-US" sz="1400" b="1" i="1" dirty="0" smtClean="0">
                <a:latin typeface="Roboto" panose="02000000000000000000" pitchFamily="2" charset="0"/>
                <a:ea typeface="Roboto" panose="02000000000000000000" pitchFamily="2" charset="0"/>
              </a:rPr>
              <a:t>WEB SERVER</a:t>
            </a:r>
            <a:r>
              <a:rPr lang="en-US" sz="1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 APACHE</a:t>
            </a:r>
            <a:endParaRPr lang="en-US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6E8BD41-EF1C-4A08-A62A-F9157E349872}"/>
              </a:ext>
            </a:extLst>
          </p:cNvPr>
          <p:cNvSpPr txBox="1"/>
          <p:nvPr/>
        </p:nvSpPr>
        <p:spPr>
          <a:xfrm>
            <a:off x="10033329" y="3127232"/>
            <a:ext cx="1381125" cy="64633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USER </a:t>
            </a:r>
          </a:p>
          <a:p>
            <a:pPr algn="ctr"/>
            <a:r>
              <a:rPr lang="en-US" sz="1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(ADMIN, STAFF, RESELLER)</a:t>
            </a:r>
            <a:endParaRPr lang="en-US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5CBBE3F-16D9-4D58-A173-649CFF019926}"/>
              </a:ext>
            </a:extLst>
          </p:cNvPr>
          <p:cNvSpPr txBox="1"/>
          <p:nvPr/>
        </p:nvSpPr>
        <p:spPr>
          <a:xfrm>
            <a:off x="2320174" y="5727382"/>
            <a:ext cx="1381125" cy="64633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SISTEM BERBAHASA INDONESIA</a:t>
            </a:r>
            <a:endParaRPr lang="en-US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836C02A-6908-4759-9F61-ABC1CC1AE578}"/>
              </a:ext>
            </a:extLst>
          </p:cNvPr>
          <p:cNvSpPr txBox="1"/>
          <p:nvPr/>
        </p:nvSpPr>
        <p:spPr>
          <a:xfrm>
            <a:off x="5405438" y="5727382"/>
            <a:ext cx="1381125" cy="43088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400" b="1" i="1" dirty="0" smtClean="0">
                <a:latin typeface="Roboto" panose="02000000000000000000" pitchFamily="2" charset="0"/>
                <a:ea typeface="Roboto" panose="02000000000000000000" pitchFamily="2" charset="0"/>
              </a:rPr>
              <a:t>ONLINE</a:t>
            </a:r>
            <a:r>
              <a:rPr lang="en-US" sz="1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 DAN MULTIPLE USER</a:t>
            </a:r>
            <a:endParaRPr lang="en-US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D54C8A5-0968-4FC7-BEDF-6272C07FAA63}"/>
              </a:ext>
            </a:extLst>
          </p:cNvPr>
          <p:cNvSpPr txBox="1"/>
          <p:nvPr/>
        </p:nvSpPr>
        <p:spPr>
          <a:xfrm>
            <a:off x="8490702" y="5727382"/>
            <a:ext cx="1381125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400" b="1" dirty="0">
                <a:latin typeface="Roboto" panose="02000000000000000000" pitchFamily="2" charset="0"/>
                <a:ea typeface="Roboto" panose="02000000000000000000" pitchFamily="2" charset="0"/>
              </a:rPr>
              <a:t>PENGUJIAN </a:t>
            </a:r>
            <a:r>
              <a:rPr lang="en-US" sz="1400" b="1" i="1" dirty="0">
                <a:latin typeface="Roboto" panose="02000000000000000000" pitchFamily="2" charset="0"/>
                <a:ea typeface="Roboto" panose="02000000000000000000" pitchFamily="2" charset="0"/>
              </a:rPr>
              <a:t>BLACK BOX TESTING</a:t>
            </a:r>
            <a:r>
              <a:rPr lang="en-US" sz="1400" b="1" dirty="0">
                <a:latin typeface="Roboto" panose="02000000000000000000" pitchFamily="2" charset="0"/>
                <a:ea typeface="Roboto" panose="02000000000000000000" pitchFamily="2" charset="0"/>
              </a:rPr>
              <a:t> DAN KUESIONER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5B2DDC0-FC5B-488E-82A5-29C43793487D}"/>
              </a:ext>
            </a:extLst>
          </p:cNvPr>
          <p:cNvGrpSpPr/>
          <p:nvPr/>
        </p:nvGrpSpPr>
        <p:grpSpPr>
          <a:xfrm>
            <a:off x="8990036" y="4823605"/>
            <a:ext cx="382448" cy="382448"/>
            <a:chOff x="7021513" y="5349875"/>
            <a:chExt cx="287337" cy="2873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8" name="Freeform 3675">
              <a:extLst>
                <a:ext uri="{FF2B5EF4-FFF2-40B4-BE49-F238E27FC236}">
                  <a16:creationId xmlns:a16="http://schemas.microsoft.com/office/drawing/2014/main" id="{8F0CEDFE-5EE9-4674-8AC1-D7796A506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5349875"/>
              <a:ext cx="180975" cy="238125"/>
            </a:xfrm>
            <a:custGeom>
              <a:avLst/>
              <a:gdLst>
                <a:gd name="T0" fmla="*/ 412 w 456"/>
                <a:gd name="T1" fmla="*/ 384 h 602"/>
                <a:gd name="T2" fmla="*/ 376 w 456"/>
                <a:gd name="T3" fmla="*/ 370 h 602"/>
                <a:gd name="T4" fmla="*/ 361 w 456"/>
                <a:gd name="T5" fmla="*/ 307 h 602"/>
                <a:gd name="T6" fmla="*/ 379 w 456"/>
                <a:gd name="T7" fmla="*/ 288 h 602"/>
                <a:gd name="T8" fmla="*/ 397 w 456"/>
                <a:gd name="T9" fmla="*/ 252 h 602"/>
                <a:gd name="T10" fmla="*/ 406 w 456"/>
                <a:gd name="T11" fmla="*/ 214 h 602"/>
                <a:gd name="T12" fmla="*/ 415 w 456"/>
                <a:gd name="T13" fmla="*/ 202 h 602"/>
                <a:gd name="T14" fmla="*/ 420 w 456"/>
                <a:gd name="T15" fmla="*/ 183 h 602"/>
                <a:gd name="T16" fmla="*/ 416 w 456"/>
                <a:gd name="T17" fmla="*/ 152 h 602"/>
                <a:gd name="T18" fmla="*/ 412 w 456"/>
                <a:gd name="T19" fmla="*/ 121 h 602"/>
                <a:gd name="T20" fmla="*/ 420 w 456"/>
                <a:gd name="T21" fmla="*/ 78 h 602"/>
                <a:gd name="T22" fmla="*/ 415 w 456"/>
                <a:gd name="T23" fmla="*/ 45 h 602"/>
                <a:gd name="T24" fmla="*/ 402 w 456"/>
                <a:gd name="T25" fmla="*/ 27 h 602"/>
                <a:gd name="T26" fmla="*/ 383 w 456"/>
                <a:gd name="T27" fmla="*/ 15 h 602"/>
                <a:gd name="T28" fmla="*/ 342 w 456"/>
                <a:gd name="T29" fmla="*/ 3 h 602"/>
                <a:gd name="T30" fmla="*/ 291 w 456"/>
                <a:gd name="T31" fmla="*/ 0 h 602"/>
                <a:gd name="T32" fmla="*/ 245 w 456"/>
                <a:gd name="T33" fmla="*/ 9 h 602"/>
                <a:gd name="T34" fmla="*/ 213 w 456"/>
                <a:gd name="T35" fmla="*/ 27 h 602"/>
                <a:gd name="T36" fmla="*/ 202 w 456"/>
                <a:gd name="T37" fmla="*/ 42 h 602"/>
                <a:gd name="T38" fmla="*/ 181 w 456"/>
                <a:gd name="T39" fmla="*/ 44 h 602"/>
                <a:gd name="T40" fmla="*/ 163 w 456"/>
                <a:gd name="T41" fmla="*/ 56 h 602"/>
                <a:gd name="T42" fmla="*/ 154 w 456"/>
                <a:gd name="T43" fmla="*/ 87 h 602"/>
                <a:gd name="T44" fmla="*/ 164 w 456"/>
                <a:gd name="T45" fmla="*/ 138 h 602"/>
                <a:gd name="T46" fmla="*/ 159 w 456"/>
                <a:gd name="T47" fmla="*/ 144 h 602"/>
                <a:gd name="T48" fmla="*/ 150 w 456"/>
                <a:gd name="T49" fmla="*/ 162 h 602"/>
                <a:gd name="T50" fmla="*/ 149 w 456"/>
                <a:gd name="T51" fmla="*/ 184 h 602"/>
                <a:gd name="T52" fmla="*/ 154 w 456"/>
                <a:gd name="T53" fmla="*/ 201 h 602"/>
                <a:gd name="T54" fmla="*/ 163 w 456"/>
                <a:gd name="T55" fmla="*/ 214 h 602"/>
                <a:gd name="T56" fmla="*/ 169 w 456"/>
                <a:gd name="T57" fmla="*/ 237 h 602"/>
                <a:gd name="T58" fmla="*/ 180 w 456"/>
                <a:gd name="T59" fmla="*/ 271 h 602"/>
                <a:gd name="T60" fmla="*/ 203 w 456"/>
                <a:gd name="T61" fmla="*/ 306 h 602"/>
                <a:gd name="T62" fmla="*/ 216 w 456"/>
                <a:gd name="T63" fmla="*/ 364 h 602"/>
                <a:gd name="T64" fmla="*/ 171 w 456"/>
                <a:gd name="T65" fmla="*/ 381 h 602"/>
                <a:gd name="T66" fmla="*/ 107 w 456"/>
                <a:gd name="T67" fmla="*/ 401 h 602"/>
                <a:gd name="T68" fmla="*/ 46 w 456"/>
                <a:gd name="T69" fmla="*/ 428 h 602"/>
                <a:gd name="T70" fmla="*/ 22 w 456"/>
                <a:gd name="T71" fmla="*/ 449 h 602"/>
                <a:gd name="T72" fmla="*/ 10 w 456"/>
                <a:gd name="T73" fmla="*/ 479 h 602"/>
                <a:gd name="T74" fmla="*/ 2 w 456"/>
                <a:gd name="T75" fmla="*/ 540 h 602"/>
                <a:gd name="T76" fmla="*/ 1 w 456"/>
                <a:gd name="T77" fmla="*/ 594 h 602"/>
                <a:gd name="T78" fmla="*/ 11 w 456"/>
                <a:gd name="T79" fmla="*/ 602 h 602"/>
                <a:gd name="T80" fmla="*/ 374 w 456"/>
                <a:gd name="T81" fmla="*/ 559 h 602"/>
                <a:gd name="T82" fmla="*/ 366 w 456"/>
                <a:gd name="T83" fmla="*/ 528 h 602"/>
                <a:gd name="T84" fmla="*/ 367 w 456"/>
                <a:gd name="T85" fmla="*/ 494 h 602"/>
                <a:gd name="T86" fmla="*/ 377 w 456"/>
                <a:gd name="T87" fmla="*/ 463 h 602"/>
                <a:gd name="T88" fmla="*/ 393 w 456"/>
                <a:gd name="T89" fmla="*/ 437 h 602"/>
                <a:gd name="T90" fmla="*/ 413 w 456"/>
                <a:gd name="T91" fmla="*/ 418 h 602"/>
                <a:gd name="T92" fmla="*/ 438 w 456"/>
                <a:gd name="T93" fmla="*/ 405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6" h="602">
                  <a:moveTo>
                    <a:pt x="456" y="399"/>
                  </a:moveTo>
                  <a:lnTo>
                    <a:pt x="424" y="388"/>
                  </a:lnTo>
                  <a:lnTo>
                    <a:pt x="412" y="384"/>
                  </a:lnTo>
                  <a:lnTo>
                    <a:pt x="401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2" y="266"/>
                  </a:lnTo>
                  <a:lnTo>
                    <a:pt x="397" y="252"/>
                  </a:lnTo>
                  <a:lnTo>
                    <a:pt x="401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10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9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2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3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2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1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2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4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7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1" y="246"/>
                  </a:lnTo>
                  <a:lnTo>
                    <a:pt x="173" y="255"/>
                  </a:lnTo>
                  <a:lnTo>
                    <a:pt x="180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1" y="314"/>
                  </a:lnTo>
                  <a:lnTo>
                    <a:pt x="216" y="319"/>
                  </a:lnTo>
                  <a:lnTo>
                    <a:pt x="216" y="364"/>
                  </a:lnTo>
                  <a:lnTo>
                    <a:pt x="202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30" y="393"/>
                  </a:lnTo>
                  <a:lnTo>
                    <a:pt x="107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8" y="600"/>
                  </a:lnTo>
                  <a:lnTo>
                    <a:pt x="11" y="602"/>
                  </a:lnTo>
                  <a:lnTo>
                    <a:pt x="395" y="602"/>
                  </a:lnTo>
                  <a:lnTo>
                    <a:pt x="383" y="581"/>
                  </a:lnTo>
                  <a:lnTo>
                    <a:pt x="374" y="559"/>
                  </a:lnTo>
                  <a:lnTo>
                    <a:pt x="371" y="549"/>
                  </a:lnTo>
                  <a:lnTo>
                    <a:pt x="368" y="539"/>
                  </a:lnTo>
                  <a:lnTo>
                    <a:pt x="366" y="528"/>
                  </a:lnTo>
                  <a:lnTo>
                    <a:pt x="366" y="518"/>
                  </a:lnTo>
                  <a:lnTo>
                    <a:pt x="366" y="505"/>
                  </a:lnTo>
                  <a:lnTo>
                    <a:pt x="367" y="494"/>
                  </a:lnTo>
                  <a:lnTo>
                    <a:pt x="370" y="483"/>
                  </a:lnTo>
                  <a:lnTo>
                    <a:pt x="374" y="473"/>
                  </a:lnTo>
                  <a:lnTo>
                    <a:pt x="377" y="463"/>
                  </a:lnTo>
                  <a:lnTo>
                    <a:pt x="381" y="454"/>
                  </a:lnTo>
                  <a:lnTo>
                    <a:pt x="388" y="445"/>
                  </a:lnTo>
                  <a:lnTo>
                    <a:pt x="393" y="437"/>
                  </a:lnTo>
                  <a:lnTo>
                    <a:pt x="399" y="431"/>
                  </a:lnTo>
                  <a:lnTo>
                    <a:pt x="407" y="424"/>
                  </a:lnTo>
                  <a:lnTo>
                    <a:pt x="413" y="418"/>
                  </a:lnTo>
                  <a:lnTo>
                    <a:pt x="422" y="413"/>
                  </a:lnTo>
                  <a:lnTo>
                    <a:pt x="430" y="409"/>
                  </a:lnTo>
                  <a:lnTo>
                    <a:pt x="438" y="405"/>
                  </a:lnTo>
                  <a:lnTo>
                    <a:pt x="447" y="401"/>
                  </a:lnTo>
                  <a:lnTo>
                    <a:pt x="456" y="3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9" name="Freeform 3676">
              <a:extLst>
                <a:ext uri="{FF2B5EF4-FFF2-40B4-BE49-F238E27FC236}">
                  <a16:creationId xmlns:a16="http://schemas.microsoft.com/office/drawing/2014/main" id="{4E78BD5B-DFBA-44E1-A4D6-EAA48F466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088" y="5516563"/>
              <a:ext cx="131762" cy="120650"/>
            </a:xfrm>
            <a:custGeom>
              <a:avLst/>
              <a:gdLst>
                <a:gd name="T0" fmla="*/ 238 w 330"/>
                <a:gd name="T1" fmla="*/ 0 h 304"/>
                <a:gd name="T2" fmla="*/ 233 w 330"/>
                <a:gd name="T3" fmla="*/ 2 h 304"/>
                <a:gd name="T4" fmla="*/ 228 w 330"/>
                <a:gd name="T5" fmla="*/ 2 h 304"/>
                <a:gd name="T6" fmla="*/ 221 w 330"/>
                <a:gd name="T7" fmla="*/ 4 h 304"/>
                <a:gd name="T8" fmla="*/ 217 w 330"/>
                <a:gd name="T9" fmla="*/ 6 h 304"/>
                <a:gd name="T10" fmla="*/ 211 w 330"/>
                <a:gd name="T11" fmla="*/ 7 h 304"/>
                <a:gd name="T12" fmla="*/ 206 w 330"/>
                <a:gd name="T13" fmla="*/ 9 h 304"/>
                <a:gd name="T14" fmla="*/ 202 w 330"/>
                <a:gd name="T15" fmla="*/ 13 h 304"/>
                <a:gd name="T16" fmla="*/ 197 w 330"/>
                <a:gd name="T17" fmla="*/ 16 h 304"/>
                <a:gd name="T18" fmla="*/ 192 w 330"/>
                <a:gd name="T19" fmla="*/ 20 h 304"/>
                <a:gd name="T20" fmla="*/ 184 w 330"/>
                <a:gd name="T21" fmla="*/ 26 h 304"/>
                <a:gd name="T22" fmla="*/ 171 w 330"/>
                <a:gd name="T23" fmla="*/ 43 h 304"/>
                <a:gd name="T24" fmla="*/ 160 w 330"/>
                <a:gd name="T25" fmla="*/ 43 h 304"/>
                <a:gd name="T26" fmla="*/ 147 w 330"/>
                <a:gd name="T27" fmla="*/ 26 h 304"/>
                <a:gd name="T28" fmla="*/ 127 w 330"/>
                <a:gd name="T29" fmla="*/ 12 h 304"/>
                <a:gd name="T30" fmla="*/ 102 w 330"/>
                <a:gd name="T31" fmla="*/ 2 h 304"/>
                <a:gd name="T32" fmla="*/ 77 w 330"/>
                <a:gd name="T33" fmla="*/ 2 h 304"/>
                <a:gd name="T34" fmla="*/ 56 w 330"/>
                <a:gd name="T35" fmla="*/ 8 h 304"/>
                <a:gd name="T36" fmla="*/ 35 w 330"/>
                <a:gd name="T37" fmla="*/ 20 h 304"/>
                <a:gd name="T38" fmla="*/ 18 w 330"/>
                <a:gd name="T39" fmla="*/ 38 h 304"/>
                <a:gd name="T40" fmla="*/ 7 w 330"/>
                <a:gd name="T41" fmla="*/ 59 h 304"/>
                <a:gd name="T42" fmla="*/ 0 w 330"/>
                <a:gd name="T43" fmla="*/ 84 h 304"/>
                <a:gd name="T44" fmla="*/ 0 w 330"/>
                <a:gd name="T45" fmla="*/ 110 h 304"/>
                <a:gd name="T46" fmla="*/ 7 w 330"/>
                <a:gd name="T47" fmla="*/ 133 h 304"/>
                <a:gd name="T48" fmla="*/ 18 w 330"/>
                <a:gd name="T49" fmla="*/ 157 h 304"/>
                <a:gd name="T50" fmla="*/ 35 w 330"/>
                <a:gd name="T51" fmla="*/ 182 h 304"/>
                <a:gd name="T52" fmla="*/ 45 w 330"/>
                <a:gd name="T53" fmla="*/ 196 h 304"/>
                <a:gd name="T54" fmla="*/ 50 w 330"/>
                <a:gd name="T55" fmla="*/ 201 h 304"/>
                <a:gd name="T56" fmla="*/ 67 w 330"/>
                <a:gd name="T57" fmla="*/ 220 h 304"/>
                <a:gd name="T58" fmla="*/ 97 w 330"/>
                <a:gd name="T59" fmla="*/ 250 h 304"/>
                <a:gd name="T60" fmla="*/ 135 w 330"/>
                <a:gd name="T61" fmla="*/ 283 h 304"/>
                <a:gd name="T62" fmla="*/ 156 w 330"/>
                <a:gd name="T63" fmla="*/ 300 h 304"/>
                <a:gd name="T64" fmla="*/ 158 w 330"/>
                <a:gd name="T65" fmla="*/ 301 h 304"/>
                <a:gd name="T66" fmla="*/ 162 w 330"/>
                <a:gd name="T67" fmla="*/ 304 h 304"/>
                <a:gd name="T68" fmla="*/ 169 w 330"/>
                <a:gd name="T69" fmla="*/ 304 h 304"/>
                <a:gd name="T70" fmla="*/ 172 w 330"/>
                <a:gd name="T71" fmla="*/ 301 h 304"/>
                <a:gd name="T72" fmla="*/ 175 w 330"/>
                <a:gd name="T73" fmla="*/ 300 h 304"/>
                <a:gd name="T74" fmla="*/ 196 w 330"/>
                <a:gd name="T75" fmla="*/ 283 h 304"/>
                <a:gd name="T76" fmla="*/ 234 w 330"/>
                <a:gd name="T77" fmla="*/ 250 h 304"/>
                <a:gd name="T78" fmla="*/ 264 w 330"/>
                <a:gd name="T79" fmla="*/ 220 h 304"/>
                <a:gd name="T80" fmla="*/ 280 w 330"/>
                <a:gd name="T81" fmla="*/ 201 h 304"/>
                <a:gd name="T82" fmla="*/ 285 w 330"/>
                <a:gd name="T83" fmla="*/ 196 h 304"/>
                <a:gd name="T84" fmla="*/ 302 w 330"/>
                <a:gd name="T85" fmla="*/ 174 h 304"/>
                <a:gd name="T86" fmla="*/ 320 w 330"/>
                <a:gd name="T87" fmla="*/ 142 h 304"/>
                <a:gd name="T88" fmla="*/ 328 w 330"/>
                <a:gd name="T89" fmla="*/ 121 h 304"/>
                <a:gd name="T90" fmla="*/ 329 w 330"/>
                <a:gd name="T91" fmla="*/ 111 h 304"/>
                <a:gd name="T92" fmla="*/ 330 w 330"/>
                <a:gd name="T93" fmla="*/ 103 h 304"/>
                <a:gd name="T94" fmla="*/ 330 w 330"/>
                <a:gd name="T95" fmla="*/ 86 h 304"/>
                <a:gd name="T96" fmla="*/ 327 w 330"/>
                <a:gd name="T97" fmla="*/ 66 h 304"/>
                <a:gd name="T98" fmla="*/ 319 w 330"/>
                <a:gd name="T99" fmla="*/ 48 h 304"/>
                <a:gd name="T100" fmla="*/ 309 w 330"/>
                <a:gd name="T101" fmla="*/ 33 h 304"/>
                <a:gd name="T102" fmla="*/ 297 w 330"/>
                <a:gd name="T103" fmla="*/ 21 h 304"/>
                <a:gd name="T104" fmla="*/ 283 w 330"/>
                <a:gd name="T105" fmla="*/ 11 h 304"/>
                <a:gd name="T106" fmla="*/ 267 w 330"/>
                <a:gd name="T107" fmla="*/ 4 h 304"/>
                <a:gd name="T108" fmla="*/ 251 w 330"/>
                <a:gd name="T109" fmla="*/ 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30" h="304">
                  <a:moveTo>
                    <a:pt x="243" y="0"/>
                  </a:moveTo>
                  <a:lnTo>
                    <a:pt x="238" y="0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28" y="2"/>
                  </a:lnTo>
                  <a:lnTo>
                    <a:pt x="222" y="3"/>
                  </a:lnTo>
                  <a:lnTo>
                    <a:pt x="221" y="4"/>
                  </a:lnTo>
                  <a:lnTo>
                    <a:pt x="221" y="4"/>
                  </a:lnTo>
                  <a:lnTo>
                    <a:pt x="217" y="6"/>
                  </a:lnTo>
                  <a:lnTo>
                    <a:pt x="212" y="7"/>
                  </a:lnTo>
                  <a:lnTo>
                    <a:pt x="211" y="7"/>
                  </a:lnTo>
                  <a:lnTo>
                    <a:pt x="211" y="8"/>
                  </a:lnTo>
                  <a:lnTo>
                    <a:pt x="206" y="9"/>
                  </a:lnTo>
                  <a:lnTo>
                    <a:pt x="202" y="12"/>
                  </a:lnTo>
                  <a:lnTo>
                    <a:pt x="202" y="13"/>
                  </a:lnTo>
                  <a:lnTo>
                    <a:pt x="201" y="13"/>
                  </a:lnTo>
                  <a:lnTo>
                    <a:pt x="197" y="16"/>
                  </a:lnTo>
                  <a:lnTo>
                    <a:pt x="192" y="18"/>
                  </a:lnTo>
                  <a:lnTo>
                    <a:pt x="192" y="20"/>
                  </a:lnTo>
                  <a:lnTo>
                    <a:pt x="190" y="20"/>
                  </a:lnTo>
                  <a:lnTo>
                    <a:pt x="184" y="26"/>
                  </a:lnTo>
                  <a:lnTo>
                    <a:pt x="178" y="34"/>
                  </a:lnTo>
                  <a:lnTo>
                    <a:pt x="171" y="43"/>
                  </a:lnTo>
                  <a:lnTo>
                    <a:pt x="166" y="53"/>
                  </a:lnTo>
                  <a:lnTo>
                    <a:pt x="160" y="43"/>
                  </a:lnTo>
                  <a:lnTo>
                    <a:pt x="153" y="34"/>
                  </a:lnTo>
                  <a:lnTo>
                    <a:pt x="147" y="26"/>
                  </a:lnTo>
                  <a:lnTo>
                    <a:pt x="140" y="20"/>
                  </a:lnTo>
                  <a:lnTo>
                    <a:pt x="127" y="12"/>
                  </a:lnTo>
                  <a:lnTo>
                    <a:pt x="116" y="6"/>
                  </a:lnTo>
                  <a:lnTo>
                    <a:pt x="102" y="2"/>
                  </a:lnTo>
                  <a:lnTo>
                    <a:pt x="88" y="0"/>
                  </a:lnTo>
                  <a:lnTo>
                    <a:pt x="77" y="2"/>
                  </a:lnTo>
                  <a:lnTo>
                    <a:pt x="66" y="4"/>
                  </a:lnTo>
                  <a:lnTo>
                    <a:pt x="56" y="8"/>
                  </a:lnTo>
                  <a:lnTo>
                    <a:pt x="45" y="13"/>
                  </a:lnTo>
                  <a:lnTo>
                    <a:pt x="35" y="20"/>
                  </a:lnTo>
                  <a:lnTo>
                    <a:pt x="26" y="27"/>
                  </a:lnTo>
                  <a:lnTo>
                    <a:pt x="18" y="38"/>
                  </a:lnTo>
                  <a:lnTo>
                    <a:pt x="12" y="48"/>
                  </a:lnTo>
                  <a:lnTo>
                    <a:pt x="7" y="59"/>
                  </a:lnTo>
                  <a:lnTo>
                    <a:pt x="3" y="71"/>
                  </a:lnTo>
                  <a:lnTo>
                    <a:pt x="0" y="84"/>
                  </a:lnTo>
                  <a:lnTo>
                    <a:pt x="0" y="98"/>
                  </a:lnTo>
                  <a:lnTo>
                    <a:pt x="0" y="110"/>
                  </a:lnTo>
                  <a:lnTo>
                    <a:pt x="3" y="121"/>
                  </a:lnTo>
                  <a:lnTo>
                    <a:pt x="7" y="133"/>
                  </a:lnTo>
                  <a:lnTo>
                    <a:pt x="12" y="146"/>
                  </a:lnTo>
                  <a:lnTo>
                    <a:pt x="18" y="157"/>
                  </a:lnTo>
                  <a:lnTo>
                    <a:pt x="26" y="170"/>
                  </a:lnTo>
                  <a:lnTo>
                    <a:pt x="35" y="182"/>
                  </a:lnTo>
                  <a:lnTo>
                    <a:pt x="44" y="194"/>
                  </a:lnTo>
                  <a:lnTo>
                    <a:pt x="45" y="196"/>
                  </a:lnTo>
                  <a:lnTo>
                    <a:pt x="47" y="198"/>
                  </a:lnTo>
                  <a:lnTo>
                    <a:pt x="50" y="201"/>
                  </a:lnTo>
                  <a:lnTo>
                    <a:pt x="53" y="205"/>
                  </a:lnTo>
                  <a:lnTo>
                    <a:pt x="67" y="220"/>
                  </a:lnTo>
                  <a:lnTo>
                    <a:pt x="81" y="235"/>
                  </a:lnTo>
                  <a:lnTo>
                    <a:pt x="97" y="250"/>
                  </a:lnTo>
                  <a:lnTo>
                    <a:pt x="111" y="262"/>
                  </a:lnTo>
                  <a:lnTo>
                    <a:pt x="135" y="283"/>
                  </a:lnTo>
                  <a:lnTo>
                    <a:pt x="152" y="297"/>
                  </a:lnTo>
                  <a:lnTo>
                    <a:pt x="156" y="300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62" y="304"/>
                  </a:lnTo>
                  <a:lnTo>
                    <a:pt x="166" y="304"/>
                  </a:lnTo>
                  <a:lnTo>
                    <a:pt x="169" y="304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5" y="300"/>
                  </a:lnTo>
                  <a:lnTo>
                    <a:pt x="179" y="297"/>
                  </a:lnTo>
                  <a:lnTo>
                    <a:pt x="196" y="283"/>
                  </a:lnTo>
                  <a:lnTo>
                    <a:pt x="220" y="262"/>
                  </a:lnTo>
                  <a:lnTo>
                    <a:pt x="234" y="250"/>
                  </a:lnTo>
                  <a:lnTo>
                    <a:pt x="249" y="235"/>
                  </a:lnTo>
                  <a:lnTo>
                    <a:pt x="264" y="220"/>
                  </a:lnTo>
                  <a:lnTo>
                    <a:pt x="278" y="205"/>
                  </a:lnTo>
                  <a:lnTo>
                    <a:pt x="280" y="201"/>
                  </a:lnTo>
                  <a:lnTo>
                    <a:pt x="284" y="198"/>
                  </a:lnTo>
                  <a:lnTo>
                    <a:pt x="285" y="196"/>
                  </a:lnTo>
                  <a:lnTo>
                    <a:pt x="287" y="194"/>
                  </a:lnTo>
                  <a:lnTo>
                    <a:pt x="302" y="174"/>
                  </a:lnTo>
                  <a:lnTo>
                    <a:pt x="315" y="152"/>
                  </a:lnTo>
                  <a:lnTo>
                    <a:pt x="320" y="142"/>
                  </a:lnTo>
                  <a:lnTo>
                    <a:pt x="324" y="131"/>
                  </a:lnTo>
                  <a:lnTo>
                    <a:pt x="328" y="121"/>
                  </a:lnTo>
                  <a:lnTo>
                    <a:pt x="329" y="112"/>
                  </a:lnTo>
                  <a:lnTo>
                    <a:pt x="329" y="111"/>
                  </a:lnTo>
                  <a:lnTo>
                    <a:pt x="330" y="110"/>
                  </a:lnTo>
                  <a:lnTo>
                    <a:pt x="330" y="103"/>
                  </a:lnTo>
                  <a:lnTo>
                    <a:pt x="330" y="98"/>
                  </a:lnTo>
                  <a:lnTo>
                    <a:pt x="330" y="86"/>
                  </a:lnTo>
                  <a:lnTo>
                    <a:pt x="329" y="76"/>
                  </a:lnTo>
                  <a:lnTo>
                    <a:pt x="327" y="66"/>
                  </a:lnTo>
                  <a:lnTo>
                    <a:pt x="323" y="57"/>
                  </a:lnTo>
                  <a:lnTo>
                    <a:pt x="319" y="48"/>
                  </a:lnTo>
                  <a:lnTo>
                    <a:pt x="315" y="40"/>
                  </a:lnTo>
                  <a:lnTo>
                    <a:pt x="309" y="33"/>
                  </a:lnTo>
                  <a:lnTo>
                    <a:pt x="303" y="26"/>
                  </a:lnTo>
                  <a:lnTo>
                    <a:pt x="297" y="21"/>
                  </a:lnTo>
                  <a:lnTo>
                    <a:pt x="289" y="16"/>
                  </a:lnTo>
                  <a:lnTo>
                    <a:pt x="283" y="11"/>
                  </a:lnTo>
                  <a:lnTo>
                    <a:pt x="275" y="7"/>
                  </a:lnTo>
                  <a:lnTo>
                    <a:pt x="267" y="4"/>
                  </a:lnTo>
                  <a:lnTo>
                    <a:pt x="258" y="3"/>
                  </a:lnTo>
                  <a:lnTo>
                    <a:pt x="251" y="2"/>
                  </a:lnTo>
                  <a:lnTo>
                    <a:pt x="2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943E2EC-A612-4CED-BCD0-30DD7A63195C}"/>
              </a:ext>
            </a:extLst>
          </p:cNvPr>
          <p:cNvGrpSpPr/>
          <p:nvPr/>
        </p:nvGrpSpPr>
        <p:grpSpPr>
          <a:xfrm>
            <a:off x="10534646" y="2237082"/>
            <a:ext cx="378496" cy="376406"/>
            <a:chOff x="7021513" y="7067550"/>
            <a:chExt cx="287337" cy="285751"/>
          </a:xfrm>
          <a:solidFill>
            <a:schemeClr val="accent1"/>
          </a:solidFill>
        </p:grpSpPr>
        <p:sp>
          <p:nvSpPr>
            <p:cNvPr id="91" name="Freeform 3732">
              <a:extLst>
                <a:ext uri="{FF2B5EF4-FFF2-40B4-BE49-F238E27FC236}">
                  <a16:creationId xmlns:a16="http://schemas.microsoft.com/office/drawing/2014/main" id="{38D354EC-8149-4694-9F77-62B0A9E6D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0738" y="7292975"/>
              <a:ext cx="30162" cy="55563"/>
            </a:xfrm>
            <a:custGeom>
              <a:avLst/>
              <a:gdLst>
                <a:gd name="T0" fmla="*/ 35 w 76"/>
                <a:gd name="T1" fmla="*/ 0 h 141"/>
                <a:gd name="T2" fmla="*/ 0 w 76"/>
                <a:gd name="T3" fmla="*/ 35 h 141"/>
                <a:gd name="T4" fmla="*/ 40 w 76"/>
                <a:gd name="T5" fmla="*/ 141 h 141"/>
                <a:gd name="T6" fmla="*/ 76 w 76"/>
                <a:gd name="T7" fmla="*/ 35 h 141"/>
                <a:gd name="T8" fmla="*/ 35 w 76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41">
                  <a:moveTo>
                    <a:pt x="35" y="0"/>
                  </a:moveTo>
                  <a:lnTo>
                    <a:pt x="0" y="35"/>
                  </a:lnTo>
                  <a:lnTo>
                    <a:pt x="40" y="141"/>
                  </a:lnTo>
                  <a:lnTo>
                    <a:pt x="76" y="35"/>
                  </a:ln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3733">
              <a:extLst>
                <a:ext uri="{FF2B5EF4-FFF2-40B4-BE49-F238E27FC236}">
                  <a16:creationId xmlns:a16="http://schemas.microsoft.com/office/drawing/2014/main" id="{CC8D18A7-DF9B-4491-8A23-F0B717E095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6138" y="7262813"/>
              <a:ext cx="112712" cy="90488"/>
            </a:xfrm>
            <a:custGeom>
              <a:avLst/>
              <a:gdLst>
                <a:gd name="T0" fmla="*/ 181 w 283"/>
                <a:gd name="T1" fmla="*/ 155 h 229"/>
                <a:gd name="T2" fmla="*/ 105 w 283"/>
                <a:gd name="T3" fmla="*/ 155 h 229"/>
                <a:gd name="T4" fmla="*/ 101 w 283"/>
                <a:gd name="T5" fmla="*/ 154 h 229"/>
                <a:gd name="T6" fmla="*/ 97 w 283"/>
                <a:gd name="T7" fmla="*/ 152 h 229"/>
                <a:gd name="T8" fmla="*/ 95 w 283"/>
                <a:gd name="T9" fmla="*/ 148 h 229"/>
                <a:gd name="T10" fmla="*/ 93 w 283"/>
                <a:gd name="T11" fmla="*/ 143 h 229"/>
                <a:gd name="T12" fmla="*/ 95 w 283"/>
                <a:gd name="T13" fmla="*/ 139 h 229"/>
                <a:gd name="T14" fmla="*/ 97 w 283"/>
                <a:gd name="T15" fmla="*/ 135 h 229"/>
                <a:gd name="T16" fmla="*/ 101 w 283"/>
                <a:gd name="T17" fmla="*/ 132 h 229"/>
                <a:gd name="T18" fmla="*/ 105 w 283"/>
                <a:gd name="T19" fmla="*/ 131 h 229"/>
                <a:gd name="T20" fmla="*/ 181 w 283"/>
                <a:gd name="T21" fmla="*/ 131 h 229"/>
                <a:gd name="T22" fmla="*/ 186 w 283"/>
                <a:gd name="T23" fmla="*/ 132 h 229"/>
                <a:gd name="T24" fmla="*/ 190 w 283"/>
                <a:gd name="T25" fmla="*/ 135 h 229"/>
                <a:gd name="T26" fmla="*/ 192 w 283"/>
                <a:gd name="T27" fmla="*/ 139 h 229"/>
                <a:gd name="T28" fmla="*/ 193 w 283"/>
                <a:gd name="T29" fmla="*/ 143 h 229"/>
                <a:gd name="T30" fmla="*/ 192 w 283"/>
                <a:gd name="T31" fmla="*/ 148 h 229"/>
                <a:gd name="T32" fmla="*/ 190 w 283"/>
                <a:gd name="T33" fmla="*/ 152 h 229"/>
                <a:gd name="T34" fmla="*/ 186 w 283"/>
                <a:gd name="T35" fmla="*/ 154 h 229"/>
                <a:gd name="T36" fmla="*/ 181 w 283"/>
                <a:gd name="T37" fmla="*/ 155 h 229"/>
                <a:gd name="T38" fmla="*/ 253 w 283"/>
                <a:gd name="T39" fmla="*/ 105 h 229"/>
                <a:gd name="T40" fmla="*/ 250 w 283"/>
                <a:gd name="T41" fmla="*/ 96 h 229"/>
                <a:gd name="T42" fmla="*/ 246 w 283"/>
                <a:gd name="T43" fmla="*/ 89 h 229"/>
                <a:gd name="T44" fmla="*/ 240 w 283"/>
                <a:gd name="T45" fmla="*/ 81 h 229"/>
                <a:gd name="T46" fmla="*/ 233 w 283"/>
                <a:gd name="T47" fmla="*/ 74 h 229"/>
                <a:gd name="T48" fmla="*/ 226 w 283"/>
                <a:gd name="T49" fmla="*/ 68 h 229"/>
                <a:gd name="T50" fmla="*/ 218 w 283"/>
                <a:gd name="T51" fmla="*/ 62 h 229"/>
                <a:gd name="T52" fmla="*/ 208 w 283"/>
                <a:gd name="T53" fmla="*/ 55 h 229"/>
                <a:gd name="T54" fmla="*/ 196 w 283"/>
                <a:gd name="T55" fmla="*/ 49 h 229"/>
                <a:gd name="T56" fmla="*/ 172 w 283"/>
                <a:gd name="T57" fmla="*/ 36 h 229"/>
                <a:gd name="T58" fmla="*/ 145 w 283"/>
                <a:gd name="T59" fmla="*/ 24 h 229"/>
                <a:gd name="T60" fmla="*/ 114 w 283"/>
                <a:gd name="T61" fmla="*/ 13 h 229"/>
                <a:gd name="T62" fmla="*/ 79 w 283"/>
                <a:gd name="T63" fmla="*/ 0 h 229"/>
                <a:gd name="T64" fmla="*/ 39 w 283"/>
                <a:gd name="T65" fmla="*/ 113 h 229"/>
                <a:gd name="T66" fmla="*/ 39 w 283"/>
                <a:gd name="T67" fmla="*/ 113 h 229"/>
                <a:gd name="T68" fmla="*/ 38 w 283"/>
                <a:gd name="T69" fmla="*/ 113 h 229"/>
                <a:gd name="T70" fmla="*/ 0 w 283"/>
                <a:gd name="T71" fmla="*/ 229 h 229"/>
                <a:gd name="T72" fmla="*/ 272 w 283"/>
                <a:gd name="T73" fmla="*/ 229 h 229"/>
                <a:gd name="T74" fmla="*/ 277 w 283"/>
                <a:gd name="T75" fmla="*/ 227 h 229"/>
                <a:gd name="T76" fmla="*/ 281 w 283"/>
                <a:gd name="T77" fmla="*/ 225 h 229"/>
                <a:gd name="T78" fmla="*/ 283 w 283"/>
                <a:gd name="T79" fmla="*/ 221 h 229"/>
                <a:gd name="T80" fmla="*/ 283 w 283"/>
                <a:gd name="T81" fmla="*/ 217 h 229"/>
                <a:gd name="T82" fmla="*/ 283 w 283"/>
                <a:gd name="T83" fmla="*/ 207 h 229"/>
                <a:gd name="T84" fmla="*/ 280 w 283"/>
                <a:gd name="T85" fmla="*/ 184 h 229"/>
                <a:gd name="T86" fmla="*/ 276 w 283"/>
                <a:gd name="T87" fmla="*/ 167 h 229"/>
                <a:gd name="T88" fmla="*/ 271 w 283"/>
                <a:gd name="T89" fmla="*/ 148 h 229"/>
                <a:gd name="T90" fmla="*/ 263 w 283"/>
                <a:gd name="T91" fmla="*/ 127 h 229"/>
                <a:gd name="T92" fmla="*/ 253 w 283"/>
                <a:gd name="T93" fmla="*/ 10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229">
                  <a:moveTo>
                    <a:pt x="181" y="155"/>
                  </a:moveTo>
                  <a:lnTo>
                    <a:pt x="105" y="155"/>
                  </a:lnTo>
                  <a:lnTo>
                    <a:pt x="101" y="154"/>
                  </a:lnTo>
                  <a:lnTo>
                    <a:pt x="97" y="152"/>
                  </a:lnTo>
                  <a:lnTo>
                    <a:pt x="95" y="148"/>
                  </a:lnTo>
                  <a:lnTo>
                    <a:pt x="93" y="143"/>
                  </a:lnTo>
                  <a:lnTo>
                    <a:pt x="95" y="139"/>
                  </a:lnTo>
                  <a:lnTo>
                    <a:pt x="97" y="135"/>
                  </a:lnTo>
                  <a:lnTo>
                    <a:pt x="101" y="132"/>
                  </a:lnTo>
                  <a:lnTo>
                    <a:pt x="105" y="131"/>
                  </a:lnTo>
                  <a:lnTo>
                    <a:pt x="181" y="131"/>
                  </a:lnTo>
                  <a:lnTo>
                    <a:pt x="186" y="132"/>
                  </a:lnTo>
                  <a:lnTo>
                    <a:pt x="190" y="135"/>
                  </a:lnTo>
                  <a:lnTo>
                    <a:pt x="192" y="139"/>
                  </a:lnTo>
                  <a:lnTo>
                    <a:pt x="193" y="143"/>
                  </a:lnTo>
                  <a:lnTo>
                    <a:pt x="192" y="148"/>
                  </a:lnTo>
                  <a:lnTo>
                    <a:pt x="190" y="152"/>
                  </a:lnTo>
                  <a:lnTo>
                    <a:pt x="186" y="154"/>
                  </a:lnTo>
                  <a:lnTo>
                    <a:pt x="181" y="155"/>
                  </a:lnTo>
                  <a:close/>
                  <a:moveTo>
                    <a:pt x="253" y="105"/>
                  </a:moveTo>
                  <a:lnTo>
                    <a:pt x="250" y="96"/>
                  </a:lnTo>
                  <a:lnTo>
                    <a:pt x="246" y="89"/>
                  </a:lnTo>
                  <a:lnTo>
                    <a:pt x="240" y="81"/>
                  </a:lnTo>
                  <a:lnTo>
                    <a:pt x="233" y="74"/>
                  </a:lnTo>
                  <a:lnTo>
                    <a:pt x="226" y="68"/>
                  </a:lnTo>
                  <a:lnTo>
                    <a:pt x="218" y="62"/>
                  </a:lnTo>
                  <a:lnTo>
                    <a:pt x="208" y="55"/>
                  </a:lnTo>
                  <a:lnTo>
                    <a:pt x="196" y="49"/>
                  </a:lnTo>
                  <a:lnTo>
                    <a:pt x="172" y="36"/>
                  </a:lnTo>
                  <a:lnTo>
                    <a:pt x="145" y="24"/>
                  </a:lnTo>
                  <a:lnTo>
                    <a:pt x="114" y="13"/>
                  </a:lnTo>
                  <a:lnTo>
                    <a:pt x="79" y="0"/>
                  </a:lnTo>
                  <a:lnTo>
                    <a:pt x="39" y="113"/>
                  </a:lnTo>
                  <a:lnTo>
                    <a:pt x="39" y="113"/>
                  </a:lnTo>
                  <a:lnTo>
                    <a:pt x="38" y="113"/>
                  </a:lnTo>
                  <a:lnTo>
                    <a:pt x="0" y="229"/>
                  </a:lnTo>
                  <a:lnTo>
                    <a:pt x="272" y="229"/>
                  </a:lnTo>
                  <a:lnTo>
                    <a:pt x="277" y="227"/>
                  </a:lnTo>
                  <a:lnTo>
                    <a:pt x="281" y="225"/>
                  </a:lnTo>
                  <a:lnTo>
                    <a:pt x="283" y="221"/>
                  </a:lnTo>
                  <a:lnTo>
                    <a:pt x="283" y="217"/>
                  </a:lnTo>
                  <a:lnTo>
                    <a:pt x="283" y="207"/>
                  </a:lnTo>
                  <a:lnTo>
                    <a:pt x="280" y="184"/>
                  </a:lnTo>
                  <a:lnTo>
                    <a:pt x="276" y="167"/>
                  </a:lnTo>
                  <a:lnTo>
                    <a:pt x="271" y="148"/>
                  </a:lnTo>
                  <a:lnTo>
                    <a:pt x="263" y="127"/>
                  </a:lnTo>
                  <a:lnTo>
                    <a:pt x="253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3734">
              <a:extLst>
                <a:ext uri="{FF2B5EF4-FFF2-40B4-BE49-F238E27FC236}">
                  <a16:creationId xmlns:a16="http://schemas.microsoft.com/office/drawing/2014/main" id="{50DEF239-0A27-40E6-955F-EBFE927DE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9463" y="7292975"/>
              <a:ext cx="30162" cy="55563"/>
            </a:xfrm>
            <a:custGeom>
              <a:avLst/>
              <a:gdLst>
                <a:gd name="T0" fmla="*/ 0 w 76"/>
                <a:gd name="T1" fmla="*/ 37 h 141"/>
                <a:gd name="T2" fmla="*/ 35 w 76"/>
                <a:gd name="T3" fmla="*/ 141 h 141"/>
                <a:gd name="T4" fmla="*/ 76 w 76"/>
                <a:gd name="T5" fmla="*/ 35 h 141"/>
                <a:gd name="T6" fmla="*/ 41 w 76"/>
                <a:gd name="T7" fmla="*/ 0 h 141"/>
                <a:gd name="T8" fmla="*/ 0 w 76"/>
                <a:gd name="T9" fmla="*/ 3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41">
                  <a:moveTo>
                    <a:pt x="0" y="37"/>
                  </a:moveTo>
                  <a:lnTo>
                    <a:pt x="35" y="141"/>
                  </a:lnTo>
                  <a:lnTo>
                    <a:pt x="76" y="35"/>
                  </a:lnTo>
                  <a:lnTo>
                    <a:pt x="41" y="0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3735">
              <a:extLst>
                <a:ext uri="{FF2B5EF4-FFF2-40B4-BE49-F238E27FC236}">
                  <a16:creationId xmlns:a16="http://schemas.microsoft.com/office/drawing/2014/main" id="{3E2F0A46-D02E-495B-856D-97B9289FA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3588" y="7256463"/>
              <a:ext cx="42862" cy="41275"/>
            </a:xfrm>
            <a:custGeom>
              <a:avLst/>
              <a:gdLst>
                <a:gd name="T0" fmla="*/ 74 w 108"/>
                <a:gd name="T1" fmla="*/ 68 h 107"/>
                <a:gd name="T2" fmla="*/ 108 w 108"/>
                <a:gd name="T3" fmla="*/ 39 h 107"/>
                <a:gd name="T4" fmla="*/ 22 w 108"/>
                <a:gd name="T5" fmla="*/ 0 h 107"/>
                <a:gd name="T6" fmla="*/ 11 w 108"/>
                <a:gd name="T7" fmla="*/ 4 h 107"/>
                <a:gd name="T8" fmla="*/ 0 w 108"/>
                <a:gd name="T9" fmla="*/ 8 h 107"/>
                <a:gd name="T10" fmla="*/ 32 w 108"/>
                <a:gd name="T11" fmla="*/ 107 h 107"/>
                <a:gd name="T12" fmla="*/ 72 w 108"/>
                <a:gd name="T13" fmla="*/ 71 h 107"/>
                <a:gd name="T14" fmla="*/ 73 w 108"/>
                <a:gd name="T15" fmla="*/ 70 h 107"/>
                <a:gd name="T16" fmla="*/ 74 w 108"/>
                <a:gd name="T17" fmla="*/ 6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07">
                  <a:moveTo>
                    <a:pt x="74" y="68"/>
                  </a:moveTo>
                  <a:lnTo>
                    <a:pt x="108" y="39"/>
                  </a:lnTo>
                  <a:lnTo>
                    <a:pt x="22" y="0"/>
                  </a:lnTo>
                  <a:lnTo>
                    <a:pt x="11" y="4"/>
                  </a:lnTo>
                  <a:lnTo>
                    <a:pt x="0" y="8"/>
                  </a:lnTo>
                  <a:lnTo>
                    <a:pt x="32" y="107"/>
                  </a:lnTo>
                  <a:lnTo>
                    <a:pt x="72" y="71"/>
                  </a:lnTo>
                  <a:lnTo>
                    <a:pt x="73" y="70"/>
                  </a:lnTo>
                  <a:lnTo>
                    <a:pt x="7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3736">
              <a:extLst>
                <a:ext uri="{FF2B5EF4-FFF2-40B4-BE49-F238E27FC236}">
                  <a16:creationId xmlns:a16="http://schemas.microsoft.com/office/drawing/2014/main" id="{018CD2D9-5A26-40DE-A312-9AD82A832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5650" y="7143750"/>
              <a:ext cx="119062" cy="120650"/>
            </a:xfrm>
            <a:custGeom>
              <a:avLst/>
              <a:gdLst>
                <a:gd name="T0" fmla="*/ 248 w 302"/>
                <a:gd name="T1" fmla="*/ 209 h 306"/>
                <a:gd name="T2" fmla="*/ 257 w 302"/>
                <a:gd name="T3" fmla="*/ 196 h 306"/>
                <a:gd name="T4" fmla="*/ 269 w 302"/>
                <a:gd name="T5" fmla="*/ 176 h 306"/>
                <a:gd name="T6" fmla="*/ 274 w 302"/>
                <a:gd name="T7" fmla="*/ 164 h 306"/>
                <a:gd name="T8" fmla="*/ 279 w 302"/>
                <a:gd name="T9" fmla="*/ 149 h 306"/>
                <a:gd name="T10" fmla="*/ 283 w 302"/>
                <a:gd name="T11" fmla="*/ 133 h 306"/>
                <a:gd name="T12" fmla="*/ 284 w 302"/>
                <a:gd name="T13" fmla="*/ 115 h 306"/>
                <a:gd name="T14" fmla="*/ 288 w 302"/>
                <a:gd name="T15" fmla="*/ 111 h 306"/>
                <a:gd name="T16" fmla="*/ 292 w 302"/>
                <a:gd name="T17" fmla="*/ 106 h 306"/>
                <a:gd name="T18" fmla="*/ 296 w 302"/>
                <a:gd name="T19" fmla="*/ 101 h 306"/>
                <a:gd name="T20" fmla="*/ 297 w 302"/>
                <a:gd name="T21" fmla="*/ 94 h 306"/>
                <a:gd name="T22" fmla="*/ 301 w 302"/>
                <a:gd name="T23" fmla="*/ 81 h 306"/>
                <a:gd name="T24" fmla="*/ 302 w 302"/>
                <a:gd name="T25" fmla="*/ 70 h 306"/>
                <a:gd name="T26" fmla="*/ 302 w 302"/>
                <a:gd name="T27" fmla="*/ 63 h 306"/>
                <a:gd name="T28" fmla="*/ 301 w 302"/>
                <a:gd name="T29" fmla="*/ 57 h 306"/>
                <a:gd name="T30" fmla="*/ 298 w 302"/>
                <a:gd name="T31" fmla="*/ 52 h 306"/>
                <a:gd name="T32" fmla="*/ 296 w 302"/>
                <a:gd name="T33" fmla="*/ 47 h 306"/>
                <a:gd name="T34" fmla="*/ 290 w 302"/>
                <a:gd name="T35" fmla="*/ 40 h 306"/>
                <a:gd name="T36" fmla="*/ 284 w 302"/>
                <a:gd name="T37" fmla="*/ 36 h 306"/>
                <a:gd name="T38" fmla="*/ 284 w 302"/>
                <a:gd name="T39" fmla="*/ 13 h 306"/>
                <a:gd name="T40" fmla="*/ 284 w 302"/>
                <a:gd name="T41" fmla="*/ 8 h 306"/>
                <a:gd name="T42" fmla="*/ 281 w 302"/>
                <a:gd name="T43" fmla="*/ 4 h 306"/>
                <a:gd name="T44" fmla="*/ 278 w 302"/>
                <a:gd name="T45" fmla="*/ 2 h 306"/>
                <a:gd name="T46" fmla="*/ 273 w 302"/>
                <a:gd name="T47" fmla="*/ 0 h 306"/>
                <a:gd name="T48" fmla="*/ 30 w 302"/>
                <a:gd name="T49" fmla="*/ 0 h 306"/>
                <a:gd name="T50" fmla="*/ 26 w 302"/>
                <a:gd name="T51" fmla="*/ 2 h 306"/>
                <a:gd name="T52" fmla="*/ 22 w 302"/>
                <a:gd name="T53" fmla="*/ 4 h 306"/>
                <a:gd name="T54" fmla="*/ 20 w 302"/>
                <a:gd name="T55" fmla="*/ 8 h 306"/>
                <a:gd name="T56" fmla="*/ 18 w 302"/>
                <a:gd name="T57" fmla="*/ 13 h 306"/>
                <a:gd name="T58" fmla="*/ 18 w 302"/>
                <a:gd name="T59" fmla="*/ 36 h 306"/>
                <a:gd name="T60" fmla="*/ 12 w 302"/>
                <a:gd name="T61" fmla="*/ 40 h 306"/>
                <a:gd name="T62" fmla="*/ 7 w 302"/>
                <a:gd name="T63" fmla="*/ 47 h 306"/>
                <a:gd name="T64" fmla="*/ 4 w 302"/>
                <a:gd name="T65" fmla="*/ 52 h 306"/>
                <a:gd name="T66" fmla="*/ 2 w 302"/>
                <a:gd name="T67" fmla="*/ 57 h 306"/>
                <a:gd name="T68" fmla="*/ 2 w 302"/>
                <a:gd name="T69" fmla="*/ 63 h 306"/>
                <a:gd name="T70" fmla="*/ 0 w 302"/>
                <a:gd name="T71" fmla="*/ 70 h 306"/>
                <a:gd name="T72" fmla="*/ 2 w 302"/>
                <a:gd name="T73" fmla="*/ 81 h 306"/>
                <a:gd name="T74" fmla="*/ 5 w 302"/>
                <a:gd name="T75" fmla="*/ 94 h 306"/>
                <a:gd name="T76" fmla="*/ 8 w 302"/>
                <a:gd name="T77" fmla="*/ 101 h 306"/>
                <a:gd name="T78" fmla="*/ 11 w 302"/>
                <a:gd name="T79" fmla="*/ 106 h 306"/>
                <a:gd name="T80" fmla="*/ 14 w 302"/>
                <a:gd name="T81" fmla="*/ 111 h 306"/>
                <a:gd name="T82" fmla="*/ 18 w 302"/>
                <a:gd name="T83" fmla="*/ 115 h 306"/>
                <a:gd name="T84" fmla="*/ 21 w 302"/>
                <a:gd name="T85" fmla="*/ 133 h 306"/>
                <a:gd name="T86" fmla="*/ 23 w 302"/>
                <a:gd name="T87" fmla="*/ 149 h 306"/>
                <a:gd name="T88" fmla="*/ 28 w 302"/>
                <a:gd name="T89" fmla="*/ 164 h 306"/>
                <a:gd name="T90" fmla="*/ 34 w 302"/>
                <a:gd name="T91" fmla="*/ 176 h 306"/>
                <a:gd name="T92" fmla="*/ 45 w 302"/>
                <a:gd name="T93" fmla="*/ 196 h 306"/>
                <a:gd name="T94" fmla="*/ 55 w 302"/>
                <a:gd name="T95" fmla="*/ 209 h 306"/>
                <a:gd name="T96" fmla="*/ 55 w 302"/>
                <a:gd name="T97" fmla="*/ 262 h 306"/>
                <a:gd name="T98" fmla="*/ 152 w 302"/>
                <a:gd name="T99" fmla="*/ 306 h 306"/>
                <a:gd name="T100" fmla="*/ 248 w 302"/>
                <a:gd name="T101" fmla="*/ 262 h 306"/>
                <a:gd name="T102" fmla="*/ 248 w 302"/>
                <a:gd name="T103" fmla="*/ 209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2" h="306">
                  <a:moveTo>
                    <a:pt x="248" y="209"/>
                  </a:moveTo>
                  <a:lnTo>
                    <a:pt x="257" y="196"/>
                  </a:lnTo>
                  <a:lnTo>
                    <a:pt x="269" y="176"/>
                  </a:lnTo>
                  <a:lnTo>
                    <a:pt x="274" y="164"/>
                  </a:lnTo>
                  <a:lnTo>
                    <a:pt x="279" y="149"/>
                  </a:lnTo>
                  <a:lnTo>
                    <a:pt x="283" y="133"/>
                  </a:lnTo>
                  <a:lnTo>
                    <a:pt x="284" y="115"/>
                  </a:lnTo>
                  <a:lnTo>
                    <a:pt x="288" y="111"/>
                  </a:lnTo>
                  <a:lnTo>
                    <a:pt x="292" y="106"/>
                  </a:lnTo>
                  <a:lnTo>
                    <a:pt x="296" y="101"/>
                  </a:lnTo>
                  <a:lnTo>
                    <a:pt x="297" y="94"/>
                  </a:lnTo>
                  <a:lnTo>
                    <a:pt x="301" y="81"/>
                  </a:lnTo>
                  <a:lnTo>
                    <a:pt x="302" y="70"/>
                  </a:lnTo>
                  <a:lnTo>
                    <a:pt x="302" y="63"/>
                  </a:lnTo>
                  <a:lnTo>
                    <a:pt x="301" y="57"/>
                  </a:lnTo>
                  <a:lnTo>
                    <a:pt x="298" y="52"/>
                  </a:lnTo>
                  <a:lnTo>
                    <a:pt x="296" y="47"/>
                  </a:lnTo>
                  <a:lnTo>
                    <a:pt x="290" y="40"/>
                  </a:lnTo>
                  <a:lnTo>
                    <a:pt x="284" y="36"/>
                  </a:lnTo>
                  <a:lnTo>
                    <a:pt x="284" y="13"/>
                  </a:lnTo>
                  <a:lnTo>
                    <a:pt x="284" y="8"/>
                  </a:lnTo>
                  <a:lnTo>
                    <a:pt x="281" y="4"/>
                  </a:lnTo>
                  <a:lnTo>
                    <a:pt x="278" y="2"/>
                  </a:lnTo>
                  <a:lnTo>
                    <a:pt x="273" y="0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2" y="4"/>
                  </a:lnTo>
                  <a:lnTo>
                    <a:pt x="20" y="8"/>
                  </a:lnTo>
                  <a:lnTo>
                    <a:pt x="18" y="13"/>
                  </a:lnTo>
                  <a:lnTo>
                    <a:pt x="18" y="36"/>
                  </a:lnTo>
                  <a:lnTo>
                    <a:pt x="12" y="40"/>
                  </a:lnTo>
                  <a:lnTo>
                    <a:pt x="7" y="47"/>
                  </a:lnTo>
                  <a:lnTo>
                    <a:pt x="4" y="52"/>
                  </a:lnTo>
                  <a:lnTo>
                    <a:pt x="2" y="57"/>
                  </a:lnTo>
                  <a:lnTo>
                    <a:pt x="2" y="63"/>
                  </a:lnTo>
                  <a:lnTo>
                    <a:pt x="0" y="70"/>
                  </a:lnTo>
                  <a:lnTo>
                    <a:pt x="2" y="81"/>
                  </a:lnTo>
                  <a:lnTo>
                    <a:pt x="5" y="94"/>
                  </a:lnTo>
                  <a:lnTo>
                    <a:pt x="8" y="101"/>
                  </a:lnTo>
                  <a:lnTo>
                    <a:pt x="11" y="106"/>
                  </a:lnTo>
                  <a:lnTo>
                    <a:pt x="14" y="111"/>
                  </a:lnTo>
                  <a:lnTo>
                    <a:pt x="18" y="115"/>
                  </a:lnTo>
                  <a:lnTo>
                    <a:pt x="21" y="133"/>
                  </a:lnTo>
                  <a:lnTo>
                    <a:pt x="23" y="149"/>
                  </a:lnTo>
                  <a:lnTo>
                    <a:pt x="28" y="164"/>
                  </a:lnTo>
                  <a:lnTo>
                    <a:pt x="34" y="176"/>
                  </a:lnTo>
                  <a:lnTo>
                    <a:pt x="45" y="196"/>
                  </a:lnTo>
                  <a:lnTo>
                    <a:pt x="55" y="209"/>
                  </a:lnTo>
                  <a:lnTo>
                    <a:pt x="55" y="262"/>
                  </a:lnTo>
                  <a:lnTo>
                    <a:pt x="152" y="306"/>
                  </a:lnTo>
                  <a:lnTo>
                    <a:pt x="248" y="262"/>
                  </a:lnTo>
                  <a:lnTo>
                    <a:pt x="248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3737">
              <a:extLst>
                <a:ext uri="{FF2B5EF4-FFF2-40B4-BE49-F238E27FC236}">
                  <a16:creationId xmlns:a16="http://schemas.microsoft.com/office/drawing/2014/main" id="{9914F72E-432E-4415-9381-42575CE4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7261225"/>
              <a:ext cx="112712" cy="92075"/>
            </a:xfrm>
            <a:custGeom>
              <a:avLst/>
              <a:gdLst>
                <a:gd name="T0" fmla="*/ 31 w 284"/>
                <a:gd name="T1" fmla="*/ 106 h 230"/>
                <a:gd name="T2" fmla="*/ 26 w 284"/>
                <a:gd name="T3" fmla="*/ 119 h 230"/>
                <a:gd name="T4" fmla="*/ 19 w 284"/>
                <a:gd name="T5" fmla="*/ 136 h 230"/>
                <a:gd name="T6" fmla="*/ 14 w 284"/>
                <a:gd name="T7" fmla="*/ 154 h 230"/>
                <a:gd name="T8" fmla="*/ 10 w 284"/>
                <a:gd name="T9" fmla="*/ 172 h 230"/>
                <a:gd name="T10" fmla="*/ 2 w 284"/>
                <a:gd name="T11" fmla="*/ 201 h 230"/>
                <a:gd name="T12" fmla="*/ 0 w 284"/>
                <a:gd name="T13" fmla="*/ 215 h 230"/>
                <a:gd name="T14" fmla="*/ 0 w 284"/>
                <a:gd name="T15" fmla="*/ 221 h 230"/>
                <a:gd name="T16" fmla="*/ 2 w 284"/>
                <a:gd name="T17" fmla="*/ 226 h 230"/>
                <a:gd name="T18" fmla="*/ 6 w 284"/>
                <a:gd name="T19" fmla="*/ 228 h 230"/>
                <a:gd name="T20" fmla="*/ 11 w 284"/>
                <a:gd name="T21" fmla="*/ 230 h 230"/>
                <a:gd name="T22" fmla="*/ 284 w 284"/>
                <a:gd name="T23" fmla="*/ 230 h 230"/>
                <a:gd name="T24" fmla="*/ 207 w 284"/>
                <a:gd name="T25" fmla="*/ 0 h 230"/>
                <a:gd name="T26" fmla="*/ 173 w 284"/>
                <a:gd name="T27" fmla="*/ 13 h 230"/>
                <a:gd name="T28" fmla="*/ 141 w 284"/>
                <a:gd name="T29" fmla="*/ 25 h 230"/>
                <a:gd name="T30" fmla="*/ 113 w 284"/>
                <a:gd name="T31" fmla="*/ 37 h 230"/>
                <a:gd name="T32" fmla="*/ 89 w 284"/>
                <a:gd name="T33" fmla="*/ 48 h 230"/>
                <a:gd name="T34" fmla="*/ 77 w 284"/>
                <a:gd name="T35" fmla="*/ 55 h 230"/>
                <a:gd name="T36" fmla="*/ 67 w 284"/>
                <a:gd name="T37" fmla="*/ 61 h 230"/>
                <a:gd name="T38" fmla="*/ 58 w 284"/>
                <a:gd name="T39" fmla="*/ 68 h 230"/>
                <a:gd name="T40" fmla="*/ 50 w 284"/>
                <a:gd name="T41" fmla="*/ 75 h 230"/>
                <a:gd name="T42" fmla="*/ 44 w 284"/>
                <a:gd name="T43" fmla="*/ 82 h 230"/>
                <a:gd name="T44" fmla="*/ 38 w 284"/>
                <a:gd name="T45" fmla="*/ 90 h 230"/>
                <a:gd name="T46" fmla="*/ 33 w 284"/>
                <a:gd name="T47" fmla="*/ 97 h 230"/>
                <a:gd name="T48" fmla="*/ 31 w 284"/>
                <a:gd name="T49" fmla="*/ 10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4" h="230">
                  <a:moveTo>
                    <a:pt x="31" y="106"/>
                  </a:moveTo>
                  <a:lnTo>
                    <a:pt x="26" y="119"/>
                  </a:lnTo>
                  <a:lnTo>
                    <a:pt x="19" y="136"/>
                  </a:lnTo>
                  <a:lnTo>
                    <a:pt x="14" y="154"/>
                  </a:lnTo>
                  <a:lnTo>
                    <a:pt x="10" y="172"/>
                  </a:lnTo>
                  <a:lnTo>
                    <a:pt x="2" y="201"/>
                  </a:lnTo>
                  <a:lnTo>
                    <a:pt x="0" y="215"/>
                  </a:lnTo>
                  <a:lnTo>
                    <a:pt x="0" y="221"/>
                  </a:lnTo>
                  <a:lnTo>
                    <a:pt x="2" y="226"/>
                  </a:lnTo>
                  <a:lnTo>
                    <a:pt x="6" y="228"/>
                  </a:lnTo>
                  <a:lnTo>
                    <a:pt x="11" y="230"/>
                  </a:lnTo>
                  <a:lnTo>
                    <a:pt x="284" y="230"/>
                  </a:lnTo>
                  <a:lnTo>
                    <a:pt x="207" y="0"/>
                  </a:lnTo>
                  <a:lnTo>
                    <a:pt x="173" y="13"/>
                  </a:lnTo>
                  <a:lnTo>
                    <a:pt x="141" y="25"/>
                  </a:lnTo>
                  <a:lnTo>
                    <a:pt x="113" y="37"/>
                  </a:lnTo>
                  <a:lnTo>
                    <a:pt x="89" y="48"/>
                  </a:lnTo>
                  <a:lnTo>
                    <a:pt x="77" y="55"/>
                  </a:lnTo>
                  <a:lnTo>
                    <a:pt x="67" y="61"/>
                  </a:lnTo>
                  <a:lnTo>
                    <a:pt x="58" y="68"/>
                  </a:lnTo>
                  <a:lnTo>
                    <a:pt x="50" y="75"/>
                  </a:lnTo>
                  <a:lnTo>
                    <a:pt x="44" y="82"/>
                  </a:lnTo>
                  <a:lnTo>
                    <a:pt x="38" y="90"/>
                  </a:lnTo>
                  <a:lnTo>
                    <a:pt x="33" y="97"/>
                  </a:lnTo>
                  <a:lnTo>
                    <a:pt x="3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3738">
              <a:extLst>
                <a:ext uri="{FF2B5EF4-FFF2-40B4-BE49-F238E27FC236}">
                  <a16:creationId xmlns:a16="http://schemas.microsoft.com/office/drawing/2014/main" id="{4A8B5954-E13A-43DC-A82A-2EE25BD11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1838" y="7067550"/>
              <a:ext cx="166687" cy="71438"/>
            </a:xfrm>
            <a:custGeom>
              <a:avLst/>
              <a:gdLst>
                <a:gd name="T0" fmla="*/ 12 w 418"/>
                <a:gd name="T1" fmla="*/ 179 h 179"/>
                <a:gd name="T2" fmla="*/ 69 w 418"/>
                <a:gd name="T3" fmla="*/ 179 h 179"/>
                <a:gd name="T4" fmla="*/ 69 w 418"/>
                <a:gd name="T5" fmla="*/ 179 h 179"/>
                <a:gd name="T6" fmla="*/ 69 w 418"/>
                <a:gd name="T7" fmla="*/ 179 h 179"/>
                <a:gd name="T8" fmla="*/ 69 w 418"/>
                <a:gd name="T9" fmla="*/ 179 h 179"/>
                <a:gd name="T10" fmla="*/ 69 w 418"/>
                <a:gd name="T11" fmla="*/ 179 h 179"/>
                <a:gd name="T12" fmla="*/ 406 w 418"/>
                <a:gd name="T13" fmla="*/ 179 h 179"/>
                <a:gd name="T14" fmla="*/ 411 w 418"/>
                <a:gd name="T15" fmla="*/ 178 h 179"/>
                <a:gd name="T16" fmla="*/ 415 w 418"/>
                <a:gd name="T17" fmla="*/ 175 h 179"/>
                <a:gd name="T18" fmla="*/ 418 w 418"/>
                <a:gd name="T19" fmla="*/ 171 h 179"/>
                <a:gd name="T20" fmla="*/ 418 w 418"/>
                <a:gd name="T21" fmla="*/ 167 h 179"/>
                <a:gd name="T22" fmla="*/ 418 w 418"/>
                <a:gd name="T23" fmla="*/ 162 h 179"/>
                <a:gd name="T24" fmla="*/ 415 w 418"/>
                <a:gd name="T25" fmla="*/ 158 h 179"/>
                <a:gd name="T26" fmla="*/ 411 w 418"/>
                <a:gd name="T27" fmla="*/ 156 h 179"/>
                <a:gd name="T28" fmla="*/ 406 w 418"/>
                <a:gd name="T29" fmla="*/ 155 h 179"/>
                <a:gd name="T30" fmla="*/ 357 w 418"/>
                <a:gd name="T31" fmla="*/ 155 h 179"/>
                <a:gd name="T32" fmla="*/ 296 w 418"/>
                <a:gd name="T33" fmla="*/ 8 h 179"/>
                <a:gd name="T34" fmla="*/ 293 w 418"/>
                <a:gd name="T35" fmla="*/ 3 h 179"/>
                <a:gd name="T36" fmla="*/ 289 w 418"/>
                <a:gd name="T37" fmla="*/ 0 h 179"/>
                <a:gd name="T38" fmla="*/ 284 w 418"/>
                <a:gd name="T39" fmla="*/ 0 h 179"/>
                <a:gd name="T40" fmla="*/ 279 w 418"/>
                <a:gd name="T41" fmla="*/ 2 h 179"/>
                <a:gd name="T42" fmla="*/ 242 w 418"/>
                <a:gd name="T43" fmla="*/ 24 h 179"/>
                <a:gd name="T44" fmla="*/ 235 w 418"/>
                <a:gd name="T45" fmla="*/ 27 h 179"/>
                <a:gd name="T46" fmla="*/ 226 w 418"/>
                <a:gd name="T47" fmla="*/ 30 h 179"/>
                <a:gd name="T48" fmla="*/ 219 w 418"/>
                <a:gd name="T49" fmla="*/ 31 h 179"/>
                <a:gd name="T50" fmla="*/ 210 w 418"/>
                <a:gd name="T51" fmla="*/ 33 h 179"/>
                <a:gd name="T52" fmla="*/ 201 w 418"/>
                <a:gd name="T53" fmla="*/ 31 h 179"/>
                <a:gd name="T54" fmla="*/ 192 w 418"/>
                <a:gd name="T55" fmla="*/ 30 h 179"/>
                <a:gd name="T56" fmla="*/ 184 w 418"/>
                <a:gd name="T57" fmla="*/ 27 h 179"/>
                <a:gd name="T58" fmla="*/ 176 w 418"/>
                <a:gd name="T59" fmla="*/ 24 h 179"/>
                <a:gd name="T60" fmla="*/ 139 w 418"/>
                <a:gd name="T61" fmla="*/ 2 h 179"/>
                <a:gd name="T62" fmla="*/ 135 w 418"/>
                <a:gd name="T63" fmla="*/ 0 h 179"/>
                <a:gd name="T64" fmla="*/ 130 w 418"/>
                <a:gd name="T65" fmla="*/ 0 h 179"/>
                <a:gd name="T66" fmla="*/ 125 w 418"/>
                <a:gd name="T67" fmla="*/ 3 h 179"/>
                <a:gd name="T68" fmla="*/ 122 w 418"/>
                <a:gd name="T69" fmla="*/ 8 h 179"/>
                <a:gd name="T70" fmla="*/ 61 w 418"/>
                <a:gd name="T71" fmla="*/ 155 h 179"/>
                <a:gd name="T72" fmla="*/ 12 w 418"/>
                <a:gd name="T73" fmla="*/ 155 h 179"/>
                <a:gd name="T74" fmla="*/ 8 w 418"/>
                <a:gd name="T75" fmla="*/ 156 h 179"/>
                <a:gd name="T76" fmla="*/ 4 w 418"/>
                <a:gd name="T77" fmla="*/ 158 h 179"/>
                <a:gd name="T78" fmla="*/ 2 w 418"/>
                <a:gd name="T79" fmla="*/ 162 h 179"/>
                <a:gd name="T80" fmla="*/ 0 w 418"/>
                <a:gd name="T81" fmla="*/ 167 h 179"/>
                <a:gd name="T82" fmla="*/ 2 w 418"/>
                <a:gd name="T83" fmla="*/ 171 h 179"/>
                <a:gd name="T84" fmla="*/ 4 w 418"/>
                <a:gd name="T85" fmla="*/ 175 h 179"/>
                <a:gd name="T86" fmla="*/ 8 w 418"/>
                <a:gd name="T87" fmla="*/ 178 h 179"/>
                <a:gd name="T88" fmla="*/ 12 w 418"/>
                <a:gd name="T8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8" h="179">
                  <a:moveTo>
                    <a:pt x="12" y="179"/>
                  </a:move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406" y="179"/>
                  </a:lnTo>
                  <a:lnTo>
                    <a:pt x="411" y="178"/>
                  </a:lnTo>
                  <a:lnTo>
                    <a:pt x="415" y="175"/>
                  </a:lnTo>
                  <a:lnTo>
                    <a:pt x="418" y="171"/>
                  </a:lnTo>
                  <a:lnTo>
                    <a:pt x="418" y="167"/>
                  </a:lnTo>
                  <a:lnTo>
                    <a:pt x="418" y="162"/>
                  </a:lnTo>
                  <a:lnTo>
                    <a:pt x="415" y="158"/>
                  </a:lnTo>
                  <a:lnTo>
                    <a:pt x="411" y="156"/>
                  </a:lnTo>
                  <a:lnTo>
                    <a:pt x="406" y="155"/>
                  </a:lnTo>
                  <a:lnTo>
                    <a:pt x="357" y="155"/>
                  </a:lnTo>
                  <a:lnTo>
                    <a:pt x="296" y="8"/>
                  </a:lnTo>
                  <a:lnTo>
                    <a:pt x="293" y="3"/>
                  </a:lnTo>
                  <a:lnTo>
                    <a:pt x="289" y="0"/>
                  </a:lnTo>
                  <a:lnTo>
                    <a:pt x="284" y="0"/>
                  </a:lnTo>
                  <a:lnTo>
                    <a:pt x="279" y="2"/>
                  </a:lnTo>
                  <a:lnTo>
                    <a:pt x="242" y="24"/>
                  </a:lnTo>
                  <a:lnTo>
                    <a:pt x="235" y="27"/>
                  </a:lnTo>
                  <a:lnTo>
                    <a:pt x="226" y="30"/>
                  </a:lnTo>
                  <a:lnTo>
                    <a:pt x="219" y="31"/>
                  </a:lnTo>
                  <a:lnTo>
                    <a:pt x="210" y="33"/>
                  </a:lnTo>
                  <a:lnTo>
                    <a:pt x="201" y="31"/>
                  </a:lnTo>
                  <a:lnTo>
                    <a:pt x="192" y="30"/>
                  </a:lnTo>
                  <a:lnTo>
                    <a:pt x="184" y="27"/>
                  </a:lnTo>
                  <a:lnTo>
                    <a:pt x="176" y="24"/>
                  </a:lnTo>
                  <a:lnTo>
                    <a:pt x="139" y="2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3"/>
                  </a:lnTo>
                  <a:lnTo>
                    <a:pt x="122" y="8"/>
                  </a:lnTo>
                  <a:lnTo>
                    <a:pt x="61" y="155"/>
                  </a:lnTo>
                  <a:lnTo>
                    <a:pt x="12" y="155"/>
                  </a:lnTo>
                  <a:lnTo>
                    <a:pt x="8" y="156"/>
                  </a:lnTo>
                  <a:lnTo>
                    <a:pt x="4" y="158"/>
                  </a:lnTo>
                  <a:lnTo>
                    <a:pt x="2" y="162"/>
                  </a:lnTo>
                  <a:lnTo>
                    <a:pt x="0" y="167"/>
                  </a:lnTo>
                  <a:lnTo>
                    <a:pt x="2" y="171"/>
                  </a:lnTo>
                  <a:lnTo>
                    <a:pt x="4" y="175"/>
                  </a:lnTo>
                  <a:lnTo>
                    <a:pt x="8" y="178"/>
                  </a:lnTo>
                  <a:lnTo>
                    <a:pt x="12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739">
              <a:extLst>
                <a:ext uri="{FF2B5EF4-FFF2-40B4-BE49-F238E27FC236}">
                  <a16:creationId xmlns:a16="http://schemas.microsoft.com/office/drawing/2014/main" id="{9671B333-C075-48D3-8FFF-587DD3693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3913" y="7253288"/>
              <a:ext cx="44450" cy="44450"/>
            </a:xfrm>
            <a:custGeom>
              <a:avLst/>
              <a:gdLst>
                <a:gd name="T0" fmla="*/ 0 w 113"/>
                <a:gd name="T1" fmla="*/ 44 h 111"/>
                <a:gd name="T2" fmla="*/ 77 w 113"/>
                <a:gd name="T3" fmla="*/ 111 h 111"/>
                <a:gd name="T4" fmla="*/ 113 w 113"/>
                <a:gd name="T5" fmla="*/ 9 h 111"/>
                <a:gd name="T6" fmla="*/ 97 w 113"/>
                <a:gd name="T7" fmla="*/ 0 h 111"/>
                <a:gd name="T8" fmla="*/ 0 w 113"/>
                <a:gd name="T9" fmla="*/ 4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1">
                  <a:moveTo>
                    <a:pt x="0" y="44"/>
                  </a:moveTo>
                  <a:lnTo>
                    <a:pt x="77" y="111"/>
                  </a:lnTo>
                  <a:lnTo>
                    <a:pt x="113" y="9"/>
                  </a:lnTo>
                  <a:lnTo>
                    <a:pt x="97" y="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759474" y="785777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err="1" smtClean="0">
                <a:latin typeface="Montserrat ExtraBold" panose="00000900000000000000" pitchFamily="50" charset="0"/>
              </a:rPr>
              <a:t>Ruang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solidFill>
                  <a:srgbClr val="72BFC5"/>
                </a:solidFill>
                <a:latin typeface="Montserrat ExtraBold" panose="00000900000000000000" pitchFamily="50" charset="0"/>
              </a:rPr>
              <a:t>Lingkup</a:t>
            </a:r>
            <a:endParaRPr lang="en-US" sz="3200" dirty="0">
              <a:solidFill>
                <a:srgbClr val="72BFC5"/>
              </a:solidFill>
              <a:latin typeface="Montserrat ExtraBold" panose="00000900000000000000" pitchFamily="50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DCFDF-1422-4E0C-8DFC-E5A543A05273}"/>
              </a:ext>
            </a:extLst>
          </p:cNvPr>
          <p:cNvGrpSpPr/>
          <p:nvPr/>
        </p:nvGrpSpPr>
        <p:grpSpPr>
          <a:xfrm>
            <a:off x="5953123" y="4873455"/>
            <a:ext cx="285751" cy="287338"/>
            <a:chOff x="11601450" y="5076825"/>
            <a:chExt cx="285751" cy="287338"/>
          </a:xfrm>
          <a:solidFill>
            <a:srgbClr val="BBE0E3"/>
          </a:solidFill>
        </p:grpSpPr>
        <p:sp>
          <p:nvSpPr>
            <p:cNvPr id="82" name="Freeform 2606">
              <a:extLst>
                <a:ext uri="{FF2B5EF4-FFF2-40B4-BE49-F238E27FC236}">
                  <a16:creationId xmlns:a16="http://schemas.microsoft.com/office/drawing/2014/main" id="{EB44AF77-AD94-4237-AB65-3274716F5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230813"/>
              <a:ext cx="122238" cy="63500"/>
            </a:xfrm>
            <a:custGeom>
              <a:avLst/>
              <a:gdLst>
                <a:gd name="T0" fmla="*/ 337 w 385"/>
                <a:gd name="T1" fmla="*/ 202 h 202"/>
                <a:gd name="T2" fmla="*/ 346 w 385"/>
                <a:gd name="T3" fmla="*/ 177 h 202"/>
                <a:gd name="T4" fmla="*/ 355 w 385"/>
                <a:gd name="T5" fmla="*/ 151 h 202"/>
                <a:gd name="T6" fmla="*/ 362 w 385"/>
                <a:gd name="T7" fmla="*/ 126 h 202"/>
                <a:gd name="T8" fmla="*/ 369 w 385"/>
                <a:gd name="T9" fmla="*/ 101 h 202"/>
                <a:gd name="T10" fmla="*/ 374 w 385"/>
                <a:gd name="T11" fmla="*/ 75 h 202"/>
                <a:gd name="T12" fmla="*/ 379 w 385"/>
                <a:gd name="T13" fmla="*/ 50 h 202"/>
                <a:gd name="T14" fmla="*/ 383 w 385"/>
                <a:gd name="T15" fmla="*/ 26 h 202"/>
                <a:gd name="T16" fmla="*/ 385 w 385"/>
                <a:gd name="T17" fmla="*/ 0 h 202"/>
                <a:gd name="T18" fmla="*/ 0 w 385"/>
                <a:gd name="T19" fmla="*/ 0 h 202"/>
                <a:gd name="T20" fmla="*/ 3 w 385"/>
                <a:gd name="T21" fmla="*/ 26 h 202"/>
                <a:gd name="T22" fmla="*/ 7 w 385"/>
                <a:gd name="T23" fmla="*/ 50 h 202"/>
                <a:gd name="T24" fmla="*/ 11 w 385"/>
                <a:gd name="T25" fmla="*/ 75 h 202"/>
                <a:gd name="T26" fmla="*/ 16 w 385"/>
                <a:gd name="T27" fmla="*/ 101 h 202"/>
                <a:gd name="T28" fmla="*/ 23 w 385"/>
                <a:gd name="T29" fmla="*/ 126 h 202"/>
                <a:gd name="T30" fmla="*/ 31 w 385"/>
                <a:gd name="T31" fmla="*/ 151 h 202"/>
                <a:gd name="T32" fmla="*/ 40 w 385"/>
                <a:gd name="T33" fmla="*/ 177 h 202"/>
                <a:gd name="T34" fmla="*/ 48 w 385"/>
                <a:gd name="T35" fmla="*/ 202 h 202"/>
                <a:gd name="T36" fmla="*/ 337 w 385"/>
                <a:gd name="T37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5" h="202">
                  <a:moveTo>
                    <a:pt x="337" y="202"/>
                  </a:moveTo>
                  <a:lnTo>
                    <a:pt x="346" y="177"/>
                  </a:lnTo>
                  <a:lnTo>
                    <a:pt x="355" y="151"/>
                  </a:lnTo>
                  <a:lnTo>
                    <a:pt x="362" y="126"/>
                  </a:lnTo>
                  <a:lnTo>
                    <a:pt x="369" y="101"/>
                  </a:lnTo>
                  <a:lnTo>
                    <a:pt x="374" y="75"/>
                  </a:lnTo>
                  <a:lnTo>
                    <a:pt x="379" y="50"/>
                  </a:lnTo>
                  <a:lnTo>
                    <a:pt x="383" y="26"/>
                  </a:lnTo>
                  <a:lnTo>
                    <a:pt x="385" y="0"/>
                  </a:lnTo>
                  <a:lnTo>
                    <a:pt x="0" y="0"/>
                  </a:lnTo>
                  <a:lnTo>
                    <a:pt x="3" y="26"/>
                  </a:lnTo>
                  <a:lnTo>
                    <a:pt x="7" y="50"/>
                  </a:lnTo>
                  <a:lnTo>
                    <a:pt x="11" y="75"/>
                  </a:lnTo>
                  <a:lnTo>
                    <a:pt x="16" y="101"/>
                  </a:lnTo>
                  <a:lnTo>
                    <a:pt x="23" y="126"/>
                  </a:lnTo>
                  <a:lnTo>
                    <a:pt x="31" y="151"/>
                  </a:lnTo>
                  <a:lnTo>
                    <a:pt x="40" y="177"/>
                  </a:lnTo>
                  <a:lnTo>
                    <a:pt x="48" y="202"/>
                  </a:lnTo>
                  <a:lnTo>
                    <a:pt x="337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2607">
              <a:extLst>
                <a:ext uri="{FF2B5EF4-FFF2-40B4-BE49-F238E27FC236}">
                  <a16:creationId xmlns:a16="http://schemas.microsoft.com/office/drawing/2014/main" id="{399C6E6C-4199-4D82-9B4F-B87F25DE9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156200"/>
              <a:ext cx="123825" cy="65088"/>
            </a:xfrm>
            <a:custGeom>
              <a:avLst/>
              <a:gdLst>
                <a:gd name="T0" fmla="*/ 363 w 390"/>
                <a:gd name="T1" fmla="*/ 0 h 203"/>
                <a:gd name="T2" fmla="*/ 26 w 390"/>
                <a:gd name="T3" fmla="*/ 0 h 203"/>
                <a:gd name="T4" fmla="*/ 18 w 390"/>
                <a:gd name="T5" fmla="*/ 24 h 203"/>
                <a:gd name="T6" fmla="*/ 13 w 390"/>
                <a:gd name="T7" fmla="*/ 50 h 203"/>
                <a:gd name="T8" fmla="*/ 9 w 390"/>
                <a:gd name="T9" fmla="*/ 75 h 203"/>
                <a:gd name="T10" fmla="*/ 4 w 390"/>
                <a:gd name="T11" fmla="*/ 100 h 203"/>
                <a:gd name="T12" fmla="*/ 2 w 390"/>
                <a:gd name="T13" fmla="*/ 126 h 203"/>
                <a:gd name="T14" fmla="*/ 0 w 390"/>
                <a:gd name="T15" fmla="*/ 151 h 203"/>
                <a:gd name="T16" fmla="*/ 0 w 390"/>
                <a:gd name="T17" fmla="*/ 176 h 203"/>
                <a:gd name="T18" fmla="*/ 0 w 390"/>
                <a:gd name="T19" fmla="*/ 203 h 203"/>
                <a:gd name="T20" fmla="*/ 390 w 390"/>
                <a:gd name="T21" fmla="*/ 203 h 203"/>
                <a:gd name="T22" fmla="*/ 390 w 390"/>
                <a:gd name="T23" fmla="*/ 176 h 203"/>
                <a:gd name="T24" fmla="*/ 390 w 390"/>
                <a:gd name="T25" fmla="*/ 151 h 203"/>
                <a:gd name="T26" fmla="*/ 387 w 390"/>
                <a:gd name="T27" fmla="*/ 126 h 203"/>
                <a:gd name="T28" fmla="*/ 385 w 390"/>
                <a:gd name="T29" fmla="*/ 100 h 203"/>
                <a:gd name="T30" fmla="*/ 381 w 390"/>
                <a:gd name="T31" fmla="*/ 75 h 203"/>
                <a:gd name="T32" fmla="*/ 376 w 390"/>
                <a:gd name="T33" fmla="*/ 50 h 203"/>
                <a:gd name="T34" fmla="*/ 371 w 390"/>
                <a:gd name="T35" fmla="*/ 24 h 203"/>
                <a:gd name="T36" fmla="*/ 363 w 390"/>
                <a:gd name="T3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0" h="203">
                  <a:moveTo>
                    <a:pt x="363" y="0"/>
                  </a:moveTo>
                  <a:lnTo>
                    <a:pt x="26" y="0"/>
                  </a:lnTo>
                  <a:lnTo>
                    <a:pt x="18" y="24"/>
                  </a:lnTo>
                  <a:lnTo>
                    <a:pt x="13" y="50"/>
                  </a:lnTo>
                  <a:lnTo>
                    <a:pt x="9" y="75"/>
                  </a:lnTo>
                  <a:lnTo>
                    <a:pt x="4" y="100"/>
                  </a:lnTo>
                  <a:lnTo>
                    <a:pt x="2" y="126"/>
                  </a:lnTo>
                  <a:lnTo>
                    <a:pt x="0" y="151"/>
                  </a:lnTo>
                  <a:lnTo>
                    <a:pt x="0" y="176"/>
                  </a:lnTo>
                  <a:lnTo>
                    <a:pt x="0" y="203"/>
                  </a:lnTo>
                  <a:lnTo>
                    <a:pt x="390" y="203"/>
                  </a:lnTo>
                  <a:lnTo>
                    <a:pt x="390" y="176"/>
                  </a:lnTo>
                  <a:lnTo>
                    <a:pt x="390" y="151"/>
                  </a:lnTo>
                  <a:lnTo>
                    <a:pt x="387" y="126"/>
                  </a:lnTo>
                  <a:lnTo>
                    <a:pt x="385" y="100"/>
                  </a:lnTo>
                  <a:lnTo>
                    <a:pt x="381" y="75"/>
                  </a:lnTo>
                  <a:lnTo>
                    <a:pt x="376" y="50"/>
                  </a:lnTo>
                  <a:lnTo>
                    <a:pt x="371" y="24"/>
                  </a:lnTo>
                  <a:lnTo>
                    <a:pt x="36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2608">
              <a:extLst>
                <a:ext uri="{FF2B5EF4-FFF2-40B4-BE49-F238E27FC236}">
                  <a16:creationId xmlns:a16="http://schemas.microsoft.com/office/drawing/2014/main" id="{D226468E-D263-4118-8803-95B7F15A0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9888" y="5230813"/>
              <a:ext cx="87313" cy="63500"/>
            </a:xfrm>
            <a:custGeom>
              <a:avLst/>
              <a:gdLst>
                <a:gd name="T0" fmla="*/ 0 w 274"/>
                <a:gd name="T1" fmla="*/ 202 h 202"/>
                <a:gd name="T2" fmla="*/ 209 w 274"/>
                <a:gd name="T3" fmla="*/ 202 h 202"/>
                <a:gd name="T4" fmla="*/ 222 w 274"/>
                <a:gd name="T5" fmla="*/ 180 h 202"/>
                <a:gd name="T6" fmla="*/ 233 w 274"/>
                <a:gd name="T7" fmla="*/ 156 h 202"/>
                <a:gd name="T8" fmla="*/ 244 w 274"/>
                <a:gd name="T9" fmla="*/ 131 h 202"/>
                <a:gd name="T10" fmla="*/ 253 w 274"/>
                <a:gd name="T11" fmla="*/ 106 h 202"/>
                <a:gd name="T12" fmla="*/ 261 w 274"/>
                <a:gd name="T13" fmla="*/ 81 h 202"/>
                <a:gd name="T14" fmla="*/ 266 w 274"/>
                <a:gd name="T15" fmla="*/ 54 h 202"/>
                <a:gd name="T16" fmla="*/ 271 w 274"/>
                <a:gd name="T17" fmla="*/ 28 h 202"/>
                <a:gd name="T18" fmla="*/ 274 w 274"/>
                <a:gd name="T19" fmla="*/ 0 h 202"/>
                <a:gd name="T20" fmla="*/ 45 w 274"/>
                <a:gd name="T21" fmla="*/ 0 h 202"/>
                <a:gd name="T22" fmla="*/ 43 w 274"/>
                <a:gd name="T23" fmla="*/ 26 h 202"/>
                <a:gd name="T24" fmla="*/ 39 w 274"/>
                <a:gd name="T25" fmla="*/ 50 h 202"/>
                <a:gd name="T26" fmla="*/ 35 w 274"/>
                <a:gd name="T27" fmla="*/ 75 h 202"/>
                <a:gd name="T28" fmla="*/ 29 w 274"/>
                <a:gd name="T29" fmla="*/ 101 h 202"/>
                <a:gd name="T30" fmla="*/ 24 w 274"/>
                <a:gd name="T31" fmla="*/ 126 h 202"/>
                <a:gd name="T32" fmla="*/ 16 w 274"/>
                <a:gd name="T33" fmla="*/ 151 h 202"/>
                <a:gd name="T34" fmla="*/ 9 w 274"/>
                <a:gd name="T35" fmla="*/ 177 h 202"/>
                <a:gd name="T36" fmla="*/ 0 w 274"/>
                <a:gd name="T37" fmla="*/ 202 h 202"/>
                <a:gd name="T38" fmla="*/ 0 w 274"/>
                <a:gd name="T3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4" h="202">
                  <a:moveTo>
                    <a:pt x="0" y="202"/>
                  </a:moveTo>
                  <a:lnTo>
                    <a:pt x="209" y="202"/>
                  </a:lnTo>
                  <a:lnTo>
                    <a:pt x="222" y="180"/>
                  </a:lnTo>
                  <a:lnTo>
                    <a:pt x="233" y="156"/>
                  </a:lnTo>
                  <a:lnTo>
                    <a:pt x="244" y="131"/>
                  </a:lnTo>
                  <a:lnTo>
                    <a:pt x="253" y="106"/>
                  </a:lnTo>
                  <a:lnTo>
                    <a:pt x="261" y="81"/>
                  </a:lnTo>
                  <a:lnTo>
                    <a:pt x="266" y="54"/>
                  </a:lnTo>
                  <a:lnTo>
                    <a:pt x="271" y="28"/>
                  </a:lnTo>
                  <a:lnTo>
                    <a:pt x="274" y="0"/>
                  </a:lnTo>
                  <a:lnTo>
                    <a:pt x="45" y="0"/>
                  </a:lnTo>
                  <a:lnTo>
                    <a:pt x="43" y="26"/>
                  </a:lnTo>
                  <a:lnTo>
                    <a:pt x="39" y="50"/>
                  </a:lnTo>
                  <a:lnTo>
                    <a:pt x="35" y="75"/>
                  </a:lnTo>
                  <a:lnTo>
                    <a:pt x="29" y="101"/>
                  </a:lnTo>
                  <a:lnTo>
                    <a:pt x="24" y="126"/>
                  </a:lnTo>
                  <a:lnTo>
                    <a:pt x="16" y="151"/>
                  </a:lnTo>
                  <a:lnTo>
                    <a:pt x="9" y="177"/>
                  </a:lnTo>
                  <a:lnTo>
                    <a:pt x="0" y="202"/>
                  </a:lnTo>
                  <a:lnTo>
                    <a:pt x="0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2609">
              <a:extLst>
                <a:ext uri="{FF2B5EF4-FFF2-40B4-BE49-F238E27FC236}">
                  <a16:creationId xmlns:a16="http://schemas.microsoft.com/office/drawing/2014/main" id="{48FBE1C5-0F3C-4593-98CF-A79A5BC6A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3050" y="5303838"/>
              <a:ext cx="82550" cy="60325"/>
            </a:xfrm>
            <a:custGeom>
              <a:avLst/>
              <a:gdLst>
                <a:gd name="T0" fmla="*/ 0 w 262"/>
                <a:gd name="T1" fmla="*/ 0 h 186"/>
                <a:gd name="T2" fmla="*/ 10 w 262"/>
                <a:gd name="T3" fmla="*/ 23 h 186"/>
                <a:gd name="T4" fmla="*/ 21 w 262"/>
                <a:gd name="T5" fmla="*/ 46 h 186"/>
                <a:gd name="T6" fmla="*/ 33 w 262"/>
                <a:gd name="T7" fmla="*/ 69 h 186"/>
                <a:gd name="T8" fmla="*/ 46 w 262"/>
                <a:gd name="T9" fmla="*/ 92 h 186"/>
                <a:gd name="T10" fmla="*/ 60 w 262"/>
                <a:gd name="T11" fmla="*/ 115 h 186"/>
                <a:gd name="T12" fmla="*/ 75 w 262"/>
                <a:gd name="T13" fmla="*/ 140 h 186"/>
                <a:gd name="T14" fmla="*/ 90 w 262"/>
                <a:gd name="T15" fmla="*/ 163 h 186"/>
                <a:gd name="T16" fmla="*/ 106 w 262"/>
                <a:gd name="T17" fmla="*/ 186 h 186"/>
                <a:gd name="T18" fmla="*/ 117 w 262"/>
                <a:gd name="T19" fmla="*/ 186 h 186"/>
                <a:gd name="T20" fmla="*/ 130 w 262"/>
                <a:gd name="T21" fmla="*/ 186 h 186"/>
                <a:gd name="T22" fmla="*/ 143 w 262"/>
                <a:gd name="T23" fmla="*/ 186 h 186"/>
                <a:gd name="T24" fmla="*/ 155 w 262"/>
                <a:gd name="T25" fmla="*/ 186 h 186"/>
                <a:gd name="T26" fmla="*/ 171 w 262"/>
                <a:gd name="T27" fmla="*/ 163 h 186"/>
                <a:gd name="T28" fmla="*/ 187 w 262"/>
                <a:gd name="T29" fmla="*/ 138 h 186"/>
                <a:gd name="T30" fmla="*/ 201 w 262"/>
                <a:gd name="T31" fmla="*/ 115 h 186"/>
                <a:gd name="T32" fmla="*/ 215 w 262"/>
                <a:gd name="T33" fmla="*/ 92 h 186"/>
                <a:gd name="T34" fmla="*/ 229 w 262"/>
                <a:gd name="T35" fmla="*/ 69 h 186"/>
                <a:gd name="T36" fmla="*/ 241 w 262"/>
                <a:gd name="T37" fmla="*/ 46 h 186"/>
                <a:gd name="T38" fmla="*/ 252 w 262"/>
                <a:gd name="T39" fmla="*/ 23 h 186"/>
                <a:gd name="T40" fmla="*/ 262 w 262"/>
                <a:gd name="T41" fmla="*/ 0 h 186"/>
                <a:gd name="T42" fmla="*/ 0 w 262"/>
                <a:gd name="T4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2" h="186">
                  <a:moveTo>
                    <a:pt x="0" y="0"/>
                  </a:moveTo>
                  <a:lnTo>
                    <a:pt x="10" y="23"/>
                  </a:lnTo>
                  <a:lnTo>
                    <a:pt x="21" y="46"/>
                  </a:lnTo>
                  <a:lnTo>
                    <a:pt x="33" y="69"/>
                  </a:lnTo>
                  <a:lnTo>
                    <a:pt x="46" y="92"/>
                  </a:lnTo>
                  <a:lnTo>
                    <a:pt x="60" y="115"/>
                  </a:lnTo>
                  <a:lnTo>
                    <a:pt x="75" y="140"/>
                  </a:lnTo>
                  <a:lnTo>
                    <a:pt x="90" y="163"/>
                  </a:lnTo>
                  <a:lnTo>
                    <a:pt x="106" y="186"/>
                  </a:lnTo>
                  <a:lnTo>
                    <a:pt x="117" y="186"/>
                  </a:lnTo>
                  <a:lnTo>
                    <a:pt x="130" y="186"/>
                  </a:lnTo>
                  <a:lnTo>
                    <a:pt x="143" y="186"/>
                  </a:lnTo>
                  <a:lnTo>
                    <a:pt x="155" y="186"/>
                  </a:lnTo>
                  <a:lnTo>
                    <a:pt x="171" y="163"/>
                  </a:lnTo>
                  <a:lnTo>
                    <a:pt x="187" y="138"/>
                  </a:lnTo>
                  <a:lnTo>
                    <a:pt x="201" y="115"/>
                  </a:lnTo>
                  <a:lnTo>
                    <a:pt x="215" y="92"/>
                  </a:lnTo>
                  <a:lnTo>
                    <a:pt x="229" y="69"/>
                  </a:lnTo>
                  <a:lnTo>
                    <a:pt x="241" y="46"/>
                  </a:lnTo>
                  <a:lnTo>
                    <a:pt x="252" y="23"/>
                  </a:lnTo>
                  <a:lnTo>
                    <a:pt x="26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2610">
              <a:extLst>
                <a:ext uri="{FF2B5EF4-FFF2-40B4-BE49-F238E27FC236}">
                  <a16:creationId xmlns:a16="http://schemas.microsoft.com/office/drawing/2014/main" id="{F1907857-4094-49A6-A544-1CD92CBEB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3525" y="5076825"/>
              <a:ext cx="101600" cy="69850"/>
            </a:xfrm>
            <a:custGeom>
              <a:avLst/>
              <a:gdLst>
                <a:gd name="T0" fmla="*/ 317 w 317"/>
                <a:gd name="T1" fmla="*/ 220 h 220"/>
                <a:gd name="T2" fmla="*/ 306 w 317"/>
                <a:gd name="T3" fmla="*/ 192 h 220"/>
                <a:gd name="T4" fmla="*/ 294 w 317"/>
                <a:gd name="T5" fmla="*/ 163 h 220"/>
                <a:gd name="T6" fmla="*/ 280 w 317"/>
                <a:gd name="T7" fmla="*/ 136 h 220"/>
                <a:gd name="T8" fmla="*/ 264 w 317"/>
                <a:gd name="T9" fmla="*/ 108 h 220"/>
                <a:gd name="T10" fmla="*/ 247 w 317"/>
                <a:gd name="T11" fmla="*/ 81 h 220"/>
                <a:gd name="T12" fmla="*/ 228 w 317"/>
                <a:gd name="T13" fmla="*/ 54 h 220"/>
                <a:gd name="T14" fmla="*/ 208 w 317"/>
                <a:gd name="T15" fmla="*/ 28 h 220"/>
                <a:gd name="T16" fmla="*/ 187 w 317"/>
                <a:gd name="T17" fmla="*/ 1 h 220"/>
                <a:gd name="T18" fmla="*/ 173 w 317"/>
                <a:gd name="T19" fmla="*/ 0 h 220"/>
                <a:gd name="T20" fmla="*/ 159 w 317"/>
                <a:gd name="T21" fmla="*/ 0 h 220"/>
                <a:gd name="T22" fmla="*/ 149 w 317"/>
                <a:gd name="T23" fmla="*/ 0 h 220"/>
                <a:gd name="T24" fmla="*/ 139 w 317"/>
                <a:gd name="T25" fmla="*/ 0 h 220"/>
                <a:gd name="T26" fmla="*/ 134 w 317"/>
                <a:gd name="T27" fmla="*/ 1 h 220"/>
                <a:gd name="T28" fmla="*/ 130 w 317"/>
                <a:gd name="T29" fmla="*/ 1 h 220"/>
                <a:gd name="T30" fmla="*/ 109 w 317"/>
                <a:gd name="T31" fmla="*/ 28 h 220"/>
                <a:gd name="T32" fmla="*/ 89 w 317"/>
                <a:gd name="T33" fmla="*/ 54 h 220"/>
                <a:gd name="T34" fmla="*/ 71 w 317"/>
                <a:gd name="T35" fmla="*/ 81 h 220"/>
                <a:gd name="T36" fmla="*/ 53 w 317"/>
                <a:gd name="T37" fmla="*/ 108 h 220"/>
                <a:gd name="T38" fmla="*/ 38 w 317"/>
                <a:gd name="T39" fmla="*/ 136 h 220"/>
                <a:gd name="T40" fmla="*/ 23 w 317"/>
                <a:gd name="T41" fmla="*/ 163 h 220"/>
                <a:gd name="T42" fmla="*/ 11 w 317"/>
                <a:gd name="T43" fmla="*/ 192 h 220"/>
                <a:gd name="T44" fmla="*/ 0 w 317"/>
                <a:gd name="T45" fmla="*/ 220 h 220"/>
                <a:gd name="T46" fmla="*/ 317 w 317"/>
                <a:gd name="T4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7" h="220">
                  <a:moveTo>
                    <a:pt x="317" y="220"/>
                  </a:moveTo>
                  <a:lnTo>
                    <a:pt x="306" y="192"/>
                  </a:lnTo>
                  <a:lnTo>
                    <a:pt x="294" y="163"/>
                  </a:lnTo>
                  <a:lnTo>
                    <a:pt x="280" y="136"/>
                  </a:lnTo>
                  <a:lnTo>
                    <a:pt x="264" y="108"/>
                  </a:lnTo>
                  <a:lnTo>
                    <a:pt x="247" y="81"/>
                  </a:lnTo>
                  <a:lnTo>
                    <a:pt x="228" y="54"/>
                  </a:lnTo>
                  <a:lnTo>
                    <a:pt x="208" y="28"/>
                  </a:lnTo>
                  <a:lnTo>
                    <a:pt x="187" y="1"/>
                  </a:lnTo>
                  <a:lnTo>
                    <a:pt x="173" y="0"/>
                  </a:lnTo>
                  <a:lnTo>
                    <a:pt x="159" y="0"/>
                  </a:lnTo>
                  <a:lnTo>
                    <a:pt x="149" y="0"/>
                  </a:lnTo>
                  <a:lnTo>
                    <a:pt x="139" y="0"/>
                  </a:lnTo>
                  <a:lnTo>
                    <a:pt x="134" y="1"/>
                  </a:lnTo>
                  <a:lnTo>
                    <a:pt x="130" y="1"/>
                  </a:lnTo>
                  <a:lnTo>
                    <a:pt x="109" y="28"/>
                  </a:lnTo>
                  <a:lnTo>
                    <a:pt x="89" y="54"/>
                  </a:lnTo>
                  <a:lnTo>
                    <a:pt x="71" y="81"/>
                  </a:lnTo>
                  <a:lnTo>
                    <a:pt x="53" y="108"/>
                  </a:lnTo>
                  <a:lnTo>
                    <a:pt x="38" y="136"/>
                  </a:lnTo>
                  <a:lnTo>
                    <a:pt x="23" y="163"/>
                  </a:lnTo>
                  <a:lnTo>
                    <a:pt x="11" y="192"/>
                  </a:lnTo>
                  <a:lnTo>
                    <a:pt x="0" y="220"/>
                  </a:lnTo>
                  <a:lnTo>
                    <a:pt x="317" y="2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2611">
              <a:extLst>
                <a:ext uri="{FF2B5EF4-FFF2-40B4-BE49-F238E27FC236}">
                  <a16:creationId xmlns:a16="http://schemas.microsoft.com/office/drawing/2014/main" id="{FA16EAE2-C07D-4241-86A2-3D91CB7C5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6550" y="5080000"/>
              <a:ext cx="100013" cy="66675"/>
            </a:xfrm>
            <a:custGeom>
              <a:avLst/>
              <a:gdLst>
                <a:gd name="T0" fmla="*/ 316 w 316"/>
                <a:gd name="T1" fmla="*/ 214 h 214"/>
                <a:gd name="T2" fmla="*/ 303 w 316"/>
                <a:gd name="T3" fmla="*/ 193 h 214"/>
                <a:gd name="T4" fmla="*/ 289 w 316"/>
                <a:gd name="T5" fmla="*/ 174 h 214"/>
                <a:gd name="T6" fmla="*/ 273 w 316"/>
                <a:gd name="T7" fmla="*/ 155 h 214"/>
                <a:gd name="T8" fmla="*/ 257 w 316"/>
                <a:gd name="T9" fmla="*/ 136 h 214"/>
                <a:gd name="T10" fmla="*/ 240 w 316"/>
                <a:gd name="T11" fmla="*/ 119 h 214"/>
                <a:gd name="T12" fmla="*/ 222 w 316"/>
                <a:gd name="T13" fmla="*/ 103 h 214"/>
                <a:gd name="T14" fmla="*/ 203 w 316"/>
                <a:gd name="T15" fmla="*/ 88 h 214"/>
                <a:gd name="T16" fmla="*/ 183 w 316"/>
                <a:gd name="T17" fmla="*/ 73 h 214"/>
                <a:gd name="T18" fmla="*/ 162 w 316"/>
                <a:gd name="T19" fmla="*/ 59 h 214"/>
                <a:gd name="T20" fmla="*/ 141 w 316"/>
                <a:gd name="T21" fmla="*/ 47 h 214"/>
                <a:gd name="T22" fmla="*/ 119 w 316"/>
                <a:gd name="T23" fmla="*/ 36 h 214"/>
                <a:gd name="T24" fmla="*/ 96 w 316"/>
                <a:gd name="T25" fmla="*/ 26 h 214"/>
                <a:gd name="T26" fmla="*/ 73 w 316"/>
                <a:gd name="T27" fmla="*/ 18 h 214"/>
                <a:gd name="T28" fmla="*/ 49 w 316"/>
                <a:gd name="T29" fmla="*/ 11 h 214"/>
                <a:gd name="T30" fmla="*/ 24 w 316"/>
                <a:gd name="T31" fmla="*/ 4 h 214"/>
                <a:gd name="T32" fmla="*/ 0 w 316"/>
                <a:gd name="T33" fmla="*/ 0 h 214"/>
                <a:gd name="T34" fmla="*/ 19 w 316"/>
                <a:gd name="T35" fmla="*/ 25 h 214"/>
                <a:gd name="T36" fmla="*/ 38 w 316"/>
                <a:gd name="T37" fmla="*/ 51 h 214"/>
                <a:gd name="T38" fmla="*/ 54 w 316"/>
                <a:gd name="T39" fmla="*/ 78 h 214"/>
                <a:gd name="T40" fmla="*/ 70 w 316"/>
                <a:gd name="T41" fmla="*/ 104 h 214"/>
                <a:gd name="T42" fmla="*/ 84 w 316"/>
                <a:gd name="T43" fmla="*/ 131 h 214"/>
                <a:gd name="T44" fmla="*/ 96 w 316"/>
                <a:gd name="T45" fmla="*/ 158 h 214"/>
                <a:gd name="T46" fmla="*/ 108 w 316"/>
                <a:gd name="T47" fmla="*/ 186 h 214"/>
                <a:gd name="T48" fmla="*/ 118 w 316"/>
                <a:gd name="T49" fmla="*/ 214 h 214"/>
                <a:gd name="T50" fmla="*/ 316 w 316"/>
                <a:gd name="T5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214">
                  <a:moveTo>
                    <a:pt x="316" y="214"/>
                  </a:moveTo>
                  <a:lnTo>
                    <a:pt x="303" y="193"/>
                  </a:lnTo>
                  <a:lnTo>
                    <a:pt x="289" y="174"/>
                  </a:lnTo>
                  <a:lnTo>
                    <a:pt x="273" y="155"/>
                  </a:lnTo>
                  <a:lnTo>
                    <a:pt x="257" y="136"/>
                  </a:lnTo>
                  <a:lnTo>
                    <a:pt x="240" y="119"/>
                  </a:lnTo>
                  <a:lnTo>
                    <a:pt x="222" y="103"/>
                  </a:lnTo>
                  <a:lnTo>
                    <a:pt x="203" y="88"/>
                  </a:lnTo>
                  <a:lnTo>
                    <a:pt x="183" y="73"/>
                  </a:lnTo>
                  <a:lnTo>
                    <a:pt x="162" y="59"/>
                  </a:lnTo>
                  <a:lnTo>
                    <a:pt x="141" y="47"/>
                  </a:lnTo>
                  <a:lnTo>
                    <a:pt x="119" y="36"/>
                  </a:lnTo>
                  <a:lnTo>
                    <a:pt x="96" y="26"/>
                  </a:lnTo>
                  <a:lnTo>
                    <a:pt x="73" y="18"/>
                  </a:lnTo>
                  <a:lnTo>
                    <a:pt x="49" y="11"/>
                  </a:lnTo>
                  <a:lnTo>
                    <a:pt x="24" y="4"/>
                  </a:lnTo>
                  <a:lnTo>
                    <a:pt x="0" y="0"/>
                  </a:lnTo>
                  <a:lnTo>
                    <a:pt x="19" y="25"/>
                  </a:lnTo>
                  <a:lnTo>
                    <a:pt x="38" y="51"/>
                  </a:lnTo>
                  <a:lnTo>
                    <a:pt x="54" y="78"/>
                  </a:lnTo>
                  <a:lnTo>
                    <a:pt x="70" y="104"/>
                  </a:lnTo>
                  <a:lnTo>
                    <a:pt x="84" y="131"/>
                  </a:lnTo>
                  <a:lnTo>
                    <a:pt x="96" y="158"/>
                  </a:lnTo>
                  <a:lnTo>
                    <a:pt x="108" y="186"/>
                  </a:lnTo>
                  <a:lnTo>
                    <a:pt x="118" y="214"/>
                  </a:lnTo>
                  <a:lnTo>
                    <a:pt x="316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2612">
              <a:extLst>
                <a:ext uri="{FF2B5EF4-FFF2-40B4-BE49-F238E27FC236}">
                  <a16:creationId xmlns:a16="http://schemas.microsoft.com/office/drawing/2014/main" id="{A1222513-1E40-4F02-939D-D1CE89C4C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7825" y="5156200"/>
              <a:ext cx="79375" cy="65088"/>
            </a:xfrm>
            <a:custGeom>
              <a:avLst/>
              <a:gdLst>
                <a:gd name="T0" fmla="*/ 205 w 252"/>
                <a:gd name="T1" fmla="*/ 0 h 203"/>
                <a:gd name="T2" fmla="*/ 0 w 252"/>
                <a:gd name="T3" fmla="*/ 0 h 203"/>
                <a:gd name="T4" fmla="*/ 6 w 252"/>
                <a:gd name="T5" fmla="*/ 24 h 203"/>
                <a:gd name="T6" fmla="*/ 12 w 252"/>
                <a:gd name="T7" fmla="*/ 50 h 203"/>
                <a:gd name="T8" fmla="*/ 16 w 252"/>
                <a:gd name="T9" fmla="*/ 75 h 203"/>
                <a:gd name="T10" fmla="*/ 20 w 252"/>
                <a:gd name="T11" fmla="*/ 100 h 203"/>
                <a:gd name="T12" fmla="*/ 23 w 252"/>
                <a:gd name="T13" fmla="*/ 126 h 203"/>
                <a:gd name="T14" fmla="*/ 24 w 252"/>
                <a:gd name="T15" fmla="*/ 151 h 203"/>
                <a:gd name="T16" fmla="*/ 24 w 252"/>
                <a:gd name="T17" fmla="*/ 176 h 203"/>
                <a:gd name="T18" fmla="*/ 24 w 252"/>
                <a:gd name="T19" fmla="*/ 203 h 203"/>
                <a:gd name="T20" fmla="*/ 252 w 252"/>
                <a:gd name="T21" fmla="*/ 203 h 203"/>
                <a:gd name="T22" fmla="*/ 252 w 252"/>
                <a:gd name="T23" fmla="*/ 200 h 203"/>
                <a:gd name="T24" fmla="*/ 252 w 252"/>
                <a:gd name="T25" fmla="*/ 199 h 203"/>
                <a:gd name="T26" fmla="*/ 251 w 252"/>
                <a:gd name="T27" fmla="*/ 173 h 203"/>
                <a:gd name="T28" fmla="*/ 249 w 252"/>
                <a:gd name="T29" fmla="*/ 147 h 203"/>
                <a:gd name="T30" fmla="*/ 245 w 252"/>
                <a:gd name="T31" fmla="*/ 120 h 203"/>
                <a:gd name="T32" fmla="*/ 240 w 252"/>
                <a:gd name="T33" fmla="*/ 95 h 203"/>
                <a:gd name="T34" fmla="*/ 233 w 252"/>
                <a:gd name="T35" fmla="*/ 71 h 203"/>
                <a:gd name="T36" fmla="*/ 226 w 252"/>
                <a:gd name="T37" fmla="*/ 46 h 203"/>
                <a:gd name="T38" fmla="*/ 216 w 252"/>
                <a:gd name="T39" fmla="*/ 23 h 203"/>
                <a:gd name="T40" fmla="*/ 205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05" y="0"/>
                  </a:moveTo>
                  <a:lnTo>
                    <a:pt x="0" y="0"/>
                  </a:lnTo>
                  <a:lnTo>
                    <a:pt x="6" y="24"/>
                  </a:lnTo>
                  <a:lnTo>
                    <a:pt x="12" y="50"/>
                  </a:lnTo>
                  <a:lnTo>
                    <a:pt x="16" y="75"/>
                  </a:lnTo>
                  <a:lnTo>
                    <a:pt x="20" y="100"/>
                  </a:lnTo>
                  <a:lnTo>
                    <a:pt x="23" y="126"/>
                  </a:lnTo>
                  <a:lnTo>
                    <a:pt x="24" y="151"/>
                  </a:lnTo>
                  <a:lnTo>
                    <a:pt x="24" y="176"/>
                  </a:lnTo>
                  <a:lnTo>
                    <a:pt x="24" y="203"/>
                  </a:lnTo>
                  <a:lnTo>
                    <a:pt x="252" y="203"/>
                  </a:lnTo>
                  <a:lnTo>
                    <a:pt x="252" y="200"/>
                  </a:lnTo>
                  <a:lnTo>
                    <a:pt x="252" y="199"/>
                  </a:lnTo>
                  <a:lnTo>
                    <a:pt x="251" y="173"/>
                  </a:lnTo>
                  <a:lnTo>
                    <a:pt x="249" y="147"/>
                  </a:lnTo>
                  <a:lnTo>
                    <a:pt x="245" y="120"/>
                  </a:lnTo>
                  <a:lnTo>
                    <a:pt x="240" y="95"/>
                  </a:lnTo>
                  <a:lnTo>
                    <a:pt x="233" y="71"/>
                  </a:lnTo>
                  <a:lnTo>
                    <a:pt x="226" y="46"/>
                  </a:lnTo>
                  <a:lnTo>
                    <a:pt x="216" y="23"/>
                  </a:lnTo>
                  <a:lnTo>
                    <a:pt x="2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2613">
              <a:extLst>
                <a:ext uri="{FF2B5EF4-FFF2-40B4-BE49-F238E27FC236}">
                  <a16:creationId xmlns:a16="http://schemas.microsoft.com/office/drawing/2014/main" id="{E526A39F-50C5-4ED9-904E-A26B4E250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963" y="5303838"/>
              <a:ext cx="95250" cy="58738"/>
            </a:xfrm>
            <a:custGeom>
              <a:avLst/>
              <a:gdLst>
                <a:gd name="T0" fmla="*/ 0 w 300"/>
                <a:gd name="T1" fmla="*/ 181 h 181"/>
                <a:gd name="T2" fmla="*/ 23 w 300"/>
                <a:gd name="T3" fmla="*/ 177 h 181"/>
                <a:gd name="T4" fmla="*/ 45 w 300"/>
                <a:gd name="T5" fmla="*/ 173 h 181"/>
                <a:gd name="T6" fmla="*/ 67 w 300"/>
                <a:gd name="T7" fmla="*/ 166 h 181"/>
                <a:gd name="T8" fmla="*/ 89 w 300"/>
                <a:gd name="T9" fmla="*/ 159 h 181"/>
                <a:gd name="T10" fmla="*/ 110 w 300"/>
                <a:gd name="T11" fmla="*/ 151 h 181"/>
                <a:gd name="T12" fmla="*/ 131 w 300"/>
                <a:gd name="T13" fmla="*/ 142 h 181"/>
                <a:gd name="T14" fmla="*/ 150 w 300"/>
                <a:gd name="T15" fmla="*/ 131 h 181"/>
                <a:gd name="T16" fmla="*/ 169 w 300"/>
                <a:gd name="T17" fmla="*/ 120 h 181"/>
                <a:gd name="T18" fmla="*/ 188 w 300"/>
                <a:gd name="T19" fmla="*/ 108 h 181"/>
                <a:gd name="T20" fmla="*/ 207 w 300"/>
                <a:gd name="T21" fmla="*/ 94 h 181"/>
                <a:gd name="T22" fmla="*/ 224 w 300"/>
                <a:gd name="T23" fmla="*/ 81 h 181"/>
                <a:gd name="T24" fmla="*/ 241 w 300"/>
                <a:gd name="T25" fmla="*/ 66 h 181"/>
                <a:gd name="T26" fmla="*/ 256 w 300"/>
                <a:gd name="T27" fmla="*/ 50 h 181"/>
                <a:gd name="T28" fmla="*/ 271 w 300"/>
                <a:gd name="T29" fmla="*/ 34 h 181"/>
                <a:gd name="T30" fmla="*/ 286 w 300"/>
                <a:gd name="T31" fmla="*/ 17 h 181"/>
                <a:gd name="T32" fmla="*/ 300 w 300"/>
                <a:gd name="T33" fmla="*/ 0 h 181"/>
                <a:gd name="T34" fmla="*/ 99 w 300"/>
                <a:gd name="T35" fmla="*/ 0 h 181"/>
                <a:gd name="T36" fmla="*/ 89 w 300"/>
                <a:gd name="T37" fmla="*/ 23 h 181"/>
                <a:gd name="T38" fmla="*/ 79 w 300"/>
                <a:gd name="T39" fmla="*/ 45 h 181"/>
                <a:gd name="T40" fmla="*/ 68 w 300"/>
                <a:gd name="T41" fmla="*/ 68 h 181"/>
                <a:gd name="T42" fmla="*/ 56 w 300"/>
                <a:gd name="T43" fmla="*/ 91 h 181"/>
                <a:gd name="T44" fmla="*/ 42 w 300"/>
                <a:gd name="T45" fmla="*/ 113 h 181"/>
                <a:gd name="T46" fmla="*/ 29 w 300"/>
                <a:gd name="T47" fmla="*/ 136 h 181"/>
                <a:gd name="T48" fmla="*/ 15 w 300"/>
                <a:gd name="T49" fmla="*/ 159 h 181"/>
                <a:gd name="T50" fmla="*/ 0 w 300"/>
                <a:gd name="T51" fmla="*/ 181 h 181"/>
                <a:gd name="T52" fmla="*/ 0 w 300"/>
                <a:gd name="T5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0" h="181">
                  <a:moveTo>
                    <a:pt x="0" y="181"/>
                  </a:moveTo>
                  <a:lnTo>
                    <a:pt x="23" y="177"/>
                  </a:lnTo>
                  <a:lnTo>
                    <a:pt x="45" y="173"/>
                  </a:lnTo>
                  <a:lnTo>
                    <a:pt x="67" y="166"/>
                  </a:lnTo>
                  <a:lnTo>
                    <a:pt x="89" y="159"/>
                  </a:lnTo>
                  <a:lnTo>
                    <a:pt x="110" y="151"/>
                  </a:lnTo>
                  <a:lnTo>
                    <a:pt x="131" y="142"/>
                  </a:lnTo>
                  <a:lnTo>
                    <a:pt x="150" y="131"/>
                  </a:lnTo>
                  <a:lnTo>
                    <a:pt x="169" y="120"/>
                  </a:lnTo>
                  <a:lnTo>
                    <a:pt x="188" y="108"/>
                  </a:lnTo>
                  <a:lnTo>
                    <a:pt x="207" y="94"/>
                  </a:lnTo>
                  <a:lnTo>
                    <a:pt x="224" y="81"/>
                  </a:lnTo>
                  <a:lnTo>
                    <a:pt x="241" y="66"/>
                  </a:lnTo>
                  <a:lnTo>
                    <a:pt x="256" y="50"/>
                  </a:lnTo>
                  <a:lnTo>
                    <a:pt x="271" y="34"/>
                  </a:lnTo>
                  <a:lnTo>
                    <a:pt x="286" y="17"/>
                  </a:lnTo>
                  <a:lnTo>
                    <a:pt x="300" y="0"/>
                  </a:lnTo>
                  <a:lnTo>
                    <a:pt x="99" y="0"/>
                  </a:lnTo>
                  <a:lnTo>
                    <a:pt x="89" y="23"/>
                  </a:lnTo>
                  <a:lnTo>
                    <a:pt x="79" y="45"/>
                  </a:lnTo>
                  <a:lnTo>
                    <a:pt x="68" y="68"/>
                  </a:lnTo>
                  <a:lnTo>
                    <a:pt x="56" y="91"/>
                  </a:lnTo>
                  <a:lnTo>
                    <a:pt x="42" y="113"/>
                  </a:lnTo>
                  <a:lnTo>
                    <a:pt x="29" y="136"/>
                  </a:lnTo>
                  <a:lnTo>
                    <a:pt x="15" y="159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2614">
              <a:extLst>
                <a:ext uri="{FF2B5EF4-FFF2-40B4-BE49-F238E27FC236}">
                  <a16:creationId xmlns:a16="http://schemas.microsoft.com/office/drawing/2014/main" id="{FAE69804-9DAA-4CE8-9AF5-73EB0B5F7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8438" y="5303838"/>
              <a:ext cx="95250" cy="58738"/>
            </a:xfrm>
            <a:custGeom>
              <a:avLst/>
              <a:gdLst>
                <a:gd name="T0" fmla="*/ 0 w 299"/>
                <a:gd name="T1" fmla="*/ 0 h 181"/>
                <a:gd name="T2" fmla="*/ 14 w 299"/>
                <a:gd name="T3" fmla="*/ 17 h 181"/>
                <a:gd name="T4" fmla="*/ 28 w 299"/>
                <a:gd name="T5" fmla="*/ 34 h 181"/>
                <a:gd name="T6" fmla="*/ 43 w 299"/>
                <a:gd name="T7" fmla="*/ 50 h 181"/>
                <a:gd name="T8" fmla="*/ 59 w 299"/>
                <a:gd name="T9" fmla="*/ 66 h 181"/>
                <a:gd name="T10" fmla="*/ 76 w 299"/>
                <a:gd name="T11" fmla="*/ 81 h 181"/>
                <a:gd name="T12" fmla="*/ 93 w 299"/>
                <a:gd name="T13" fmla="*/ 95 h 181"/>
                <a:gd name="T14" fmla="*/ 112 w 299"/>
                <a:gd name="T15" fmla="*/ 108 h 181"/>
                <a:gd name="T16" fmla="*/ 130 w 299"/>
                <a:gd name="T17" fmla="*/ 121 h 181"/>
                <a:gd name="T18" fmla="*/ 149 w 299"/>
                <a:gd name="T19" fmla="*/ 132 h 181"/>
                <a:gd name="T20" fmla="*/ 169 w 299"/>
                <a:gd name="T21" fmla="*/ 142 h 181"/>
                <a:gd name="T22" fmla="*/ 190 w 299"/>
                <a:gd name="T23" fmla="*/ 152 h 181"/>
                <a:gd name="T24" fmla="*/ 211 w 299"/>
                <a:gd name="T25" fmla="*/ 159 h 181"/>
                <a:gd name="T26" fmla="*/ 232 w 299"/>
                <a:gd name="T27" fmla="*/ 167 h 181"/>
                <a:gd name="T28" fmla="*/ 254 w 299"/>
                <a:gd name="T29" fmla="*/ 173 h 181"/>
                <a:gd name="T30" fmla="*/ 276 w 299"/>
                <a:gd name="T31" fmla="*/ 178 h 181"/>
                <a:gd name="T32" fmla="*/ 299 w 299"/>
                <a:gd name="T33" fmla="*/ 181 h 181"/>
                <a:gd name="T34" fmla="*/ 283 w 299"/>
                <a:gd name="T35" fmla="*/ 159 h 181"/>
                <a:gd name="T36" fmla="*/ 269 w 299"/>
                <a:gd name="T37" fmla="*/ 136 h 181"/>
                <a:gd name="T38" fmla="*/ 256 w 299"/>
                <a:gd name="T39" fmla="*/ 113 h 181"/>
                <a:gd name="T40" fmla="*/ 243 w 299"/>
                <a:gd name="T41" fmla="*/ 91 h 181"/>
                <a:gd name="T42" fmla="*/ 231 w 299"/>
                <a:gd name="T43" fmla="*/ 68 h 181"/>
                <a:gd name="T44" fmla="*/ 220 w 299"/>
                <a:gd name="T45" fmla="*/ 45 h 181"/>
                <a:gd name="T46" fmla="*/ 210 w 299"/>
                <a:gd name="T47" fmla="*/ 23 h 181"/>
                <a:gd name="T48" fmla="*/ 200 w 299"/>
                <a:gd name="T49" fmla="*/ 0 h 181"/>
                <a:gd name="T50" fmla="*/ 0 w 299"/>
                <a:gd name="T51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9" h="181">
                  <a:moveTo>
                    <a:pt x="0" y="0"/>
                  </a:moveTo>
                  <a:lnTo>
                    <a:pt x="14" y="17"/>
                  </a:lnTo>
                  <a:lnTo>
                    <a:pt x="28" y="34"/>
                  </a:lnTo>
                  <a:lnTo>
                    <a:pt x="43" y="50"/>
                  </a:lnTo>
                  <a:lnTo>
                    <a:pt x="59" y="66"/>
                  </a:lnTo>
                  <a:lnTo>
                    <a:pt x="76" y="81"/>
                  </a:lnTo>
                  <a:lnTo>
                    <a:pt x="93" y="95"/>
                  </a:lnTo>
                  <a:lnTo>
                    <a:pt x="112" y="108"/>
                  </a:lnTo>
                  <a:lnTo>
                    <a:pt x="130" y="121"/>
                  </a:lnTo>
                  <a:lnTo>
                    <a:pt x="149" y="132"/>
                  </a:lnTo>
                  <a:lnTo>
                    <a:pt x="169" y="142"/>
                  </a:lnTo>
                  <a:lnTo>
                    <a:pt x="190" y="152"/>
                  </a:lnTo>
                  <a:lnTo>
                    <a:pt x="211" y="159"/>
                  </a:lnTo>
                  <a:lnTo>
                    <a:pt x="232" y="167"/>
                  </a:lnTo>
                  <a:lnTo>
                    <a:pt x="254" y="173"/>
                  </a:lnTo>
                  <a:lnTo>
                    <a:pt x="276" y="178"/>
                  </a:lnTo>
                  <a:lnTo>
                    <a:pt x="299" y="181"/>
                  </a:lnTo>
                  <a:lnTo>
                    <a:pt x="283" y="159"/>
                  </a:lnTo>
                  <a:lnTo>
                    <a:pt x="269" y="136"/>
                  </a:lnTo>
                  <a:lnTo>
                    <a:pt x="256" y="113"/>
                  </a:lnTo>
                  <a:lnTo>
                    <a:pt x="243" y="91"/>
                  </a:lnTo>
                  <a:lnTo>
                    <a:pt x="231" y="68"/>
                  </a:lnTo>
                  <a:lnTo>
                    <a:pt x="220" y="45"/>
                  </a:lnTo>
                  <a:lnTo>
                    <a:pt x="210" y="23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2615">
              <a:extLst>
                <a:ext uri="{FF2B5EF4-FFF2-40B4-BE49-F238E27FC236}">
                  <a16:creationId xmlns:a16="http://schemas.microsoft.com/office/drawing/2014/main" id="{717FC7D8-4172-41FA-B86F-BC8C813D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230813"/>
              <a:ext cx="87313" cy="63500"/>
            </a:xfrm>
            <a:custGeom>
              <a:avLst/>
              <a:gdLst>
                <a:gd name="T0" fmla="*/ 229 w 275"/>
                <a:gd name="T1" fmla="*/ 0 h 202"/>
                <a:gd name="T2" fmla="*/ 0 w 275"/>
                <a:gd name="T3" fmla="*/ 0 h 202"/>
                <a:gd name="T4" fmla="*/ 4 w 275"/>
                <a:gd name="T5" fmla="*/ 28 h 202"/>
                <a:gd name="T6" fmla="*/ 9 w 275"/>
                <a:gd name="T7" fmla="*/ 54 h 202"/>
                <a:gd name="T8" fmla="*/ 15 w 275"/>
                <a:gd name="T9" fmla="*/ 81 h 202"/>
                <a:gd name="T10" fmla="*/ 22 w 275"/>
                <a:gd name="T11" fmla="*/ 106 h 202"/>
                <a:gd name="T12" fmla="*/ 32 w 275"/>
                <a:gd name="T13" fmla="*/ 131 h 202"/>
                <a:gd name="T14" fmla="*/ 42 w 275"/>
                <a:gd name="T15" fmla="*/ 156 h 202"/>
                <a:gd name="T16" fmla="*/ 54 w 275"/>
                <a:gd name="T17" fmla="*/ 180 h 202"/>
                <a:gd name="T18" fmla="*/ 68 w 275"/>
                <a:gd name="T19" fmla="*/ 202 h 202"/>
                <a:gd name="T20" fmla="*/ 275 w 275"/>
                <a:gd name="T21" fmla="*/ 202 h 202"/>
                <a:gd name="T22" fmla="*/ 266 w 275"/>
                <a:gd name="T23" fmla="*/ 177 h 202"/>
                <a:gd name="T24" fmla="*/ 258 w 275"/>
                <a:gd name="T25" fmla="*/ 151 h 202"/>
                <a:gd name="T26" fmla="*/ 250 w 275"/>
                <a:gd name="T27" fmla="*/ 126 h 202"/>
                <a:gd name="T28" fmla="*/ 245 w 275"/>
                <a:gd name="T29" fmla="*/ 101 h 202"/>
                <a:gd name="T30" fmla="*/ 239 w 275"/>
                <a:gd name="T31" fmla="*/ 75 h 202"/>
                <a:gd name="T32" fmla="*/ 235 w 275"/>
                <a:gd name="T33" fmla="*/ 51 h 202"/>
                <a:gd name="T34" fmla="*/ 232 w 275"/>
                <a:gd name="T35" fmla="*/ 26 h 202"/>
                <a:gd name="T36" fmla="*/ 229 w 275"/>
                <a:gd name="T3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5" h="202">
                  <a:moveTo>
                    <a:pt x="229" y="0"/>
                  </a:moveTo>
                  <a:lnTo>
                    <a:pt x="0" y="0"/>
                  </a:lnTo>
                  <a:lnTo>
                    <a:pt x="4" y="28"/>
                  </a:lnTo>
                  <a:lnTo>
                    <a:pt x="9" y="54"/>
                  </a:lnTo>
                  <a:lnTo>
                    <a:pt x="15" y="81"/>
                  </a:lnTo>
                  <a:lnTo>
                    <a:pt x="22" y="106"/>
                  </a:lnTo>
                  <a:lnTo>
                    <a:pt x="32" y="131"/>
                  </a:lnTo>
                  <a:lnTo>
                    <a:pt x="42" y="156"/>
                  </a:lnTo>
                  <a:lnTo>
                    <a:pt x="54" y="180"/>
                  </a:lnTo>
                  <a:lnTo>
                    <a:pt x="68" y="202"/>
                  </a:lnTo>
                  <a:lnTo>
                    <a:pt x="275" y="202"/>
                  </a:lnTo>
                  <a:lnTo>
                    <a:pt x="266" y="177"/>
                  </a:lnTo>
                  <a:lnTo>
                    <a:pt x="258" y="151"/>
                  </a:lnTo>
                  <a:lnTo>
                    <a:pt x="250" y="126"/>
                  </a:lnTo>
                  <a:lnTo>
                    <a:pt x="245" y="101"/>
                  </a:lnTo>
                  <a:lnTo>
                    <a:pt x="239" y="75"/>
                  </a:lnTo>
                  <a:lnTo>
                    <a:pt x="235" y="51"/>
                  </a:lnTo>
                  <a:lnTo>
                    <a:pt x="232" y="26"/>
                  </a:ln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616">
              <a:extLst>
                <a:ext uri="{FF2B5EF4-FFF2-40B4-BE49-F238E27FC236}">
                  <a16:creationId xmlns:a16="http://schemas.microsoft.com/office/drawing/2014/main" id="{CA4E7976-39DB-4421-8989-56C534996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156200"/>
              <a:ext cx="79375" cy="65088"/>
            </a:xfrm>
            <a:custGeom>
              <a:avLst/>
              <a:gdLst>
                <a:gd name="T0" fmla="*/ 252 w 252"/>
                <a:gd name="T1" fmla="*/ 0 h 203"/>
                <a:gd name="T2" fmla="*/ 42 w 252"/>
                <a:gd name="T3" fmla="*/ 0 h 203"/>
                <a:gd name="T4" fmla="*/ 33 w 252"/>
                <a:gd name="T5" fmla="*/ 22 h 203"/>
                <a:gd name="T6" fmla="*/ 25 w 252"/>
                <a:gd name="T7" fmla="*/ 44 h 203"/>
                <a:gd name="T8" fmla="*/ 17 w 252"/>
                <a:gd name="T9" fmla="*/ 67 h 203"/>
                <a:gd name="T10" fmla="*/ 11 w 252"/>
                <a:gd name="T11" fmla="*/ 91 h 203"/>
                <a:gd name="T12" fmla="*/ 6 w 252"/>
                <a:gd name="T13" fmla="*/ 116 h 203"/>
                <a:gd name="T14" fmla="*/ 3 w 252"/>
                <a:gd name="T15" fmla="*/ 140 h 203"/>
                <a:gd name="T16" fmla="*/ 0 w 252"/>
                <a:gd name="T17" fmla="*/ 165 h 203"/>
                <a:gd name="T18" fmla="*/ 0 w 252"/>
                <a:gd name="T19" fmla="*/ 192 h 203"/>
                <a:gd name="T20" fmla="*/ 0 w 252"/>
                <a:gd name="T21" fmla="*/ 197 h 203"/>
                <a:gd name="T22" fmla="*/ 0 w 252"/>
                <a:gd name="T23" fmla="*/ 203 h 203"/>
                <a:gd name="T24" fmla="*/ 228 w 252"/>
                <a:gd name="T25" fmla="*/ 203 h 203"/>
                <a:gd name="T26" fmla="*/ 228 w 252"/>
                <a:gd name="T27" fmla="*/ 176 h 203"/>
                <a:gd name="T28" fmla="*/ 228 w 252"/>
                <a:gd name="T29" fmla="*/ 151 h 203"/>
                <a:gd name="T30" fmla="*/ 229 w 252"/>
                <a:gd name="T31" fmla="*/ 126 h 203"/>
                <a:gd name="T32" fmla="*/ 233 w 252"/>
                <a:gd name="T33" fmla="*/ 100 h 203"/>
                <a:gd name="T34" fmla="*/ 236 w 252"/>
                <a:gd name="T35" fmla="*/ 75 h 203"/>
                <a:gd name="T36" fmla="*/ 240 w 252"/>
                <a:gd name="T37" fmla="*/ 50 h 203"/>
                <a:gd name="T38" fmla="*/ 246 w 252"/>
                <a:gd name="T39" fmla="*/ 24 h 203"/>
                <a:gd name="T40" fmla="*/ 252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52" y="0"/>
                  </a:moveTo>
                  <a:lnTo>
                    <a:pt x="42" y="0"/>
                  </a:lnTo>
                  <a:lnTo>
                    <a:pt x="33" y="22"/>
                  </a:lnTo>
                  <a:lnTo>
                    <a:pt x="25" y="44"/>
                  </a:lnTo>
                  <a:lnTo>
                    <a:pt x="17" y="67"/>
                  </a:lnTo>
                  <a:lnTo>
                    <a:pt x="11" y="91"/>
                  </a:lnTo>
                  <a:lnTo>
                    <a:pt x="6" y="116"/>
                  </a:lnTo>
                  <a:lnTo>
                    <a:pt x="3" y="140"/>
                  </a:lnTo>
                  <a:lnTo>
                    <a:pt x="0" y="165"/>
                  </a:lnTo>
                  <a:lnTo>
                    <a:pt x="0" y="192"/>
                  </a:lnTo>
                  <a:lnTo>
                    <a:pt x="0" y="197"/>
                  </a:lnTo>
                  <a:lnTo>
                    <a:pt x="0" y="203"/>
                  </a:lnTo>
                  <a:lnTo>
                    <a:pt x="228" y="203"/>
                  </a:lnTo>
                  <a:lnTo>
                    <a:pt x="228" y="176"/>
                  </a:lnTo>
                  <a:lnTo>
                    <a:pt x="228" y="151"/>
                  </a:lnTo>
                  <a:lnTo>
                    <a:pt x="229" y="126"/>
                  </a:lnTo>
                  <a:lnTo>
                    <a:pt x="233" y="100"/>
                  </a:lnTo>
                  <a:lnTo>
                    <a:pt x="236" y="75"/>
                  </a:lnTo>
                  <a:lnTo>
                    <a:pt x="240" y="50"/>
                  </a:lnTo>
                  <a:lnTo>
                    <a:pt x="246" y="24"/>
                  </a:lnTo>
                  <a:lnTo>
                    <a:pt x="2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617">
              <a:extLst>
                <a:ext uri="{FF2B5EF4-FFF2-40B4-BE49-F238E27FC236}">
                  <a16:creationId xmlns:a16="http://schemas.microsoft.com/office/drawing/2014/main" id="{84E6A0AD-04E7-42D4-8915-9A5D0D039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00" y="5080000"/>
              <a:ext cx="101600" cy="66675"/>
            </a:xfrm>
            <a:custGeom>
              <a:avLst/>
              <a:gdLst>
                <a:gd name="T0" fmla="*/ 321 w 321"/>
                <a:gd name="T1" fmla="*/ 0 h 214"/>
                <a:gd name="T2" fmla="*/ 295 w 321"/>
                <a:gd name="T3" fmla="*/ 4 h 214"/>
                <a:gd name="T4" fmla="*/ 269 w 321"/>
                <a:gd name="T5" fmla="*/ 10 h 214"/>
                <a:gd name="T6" fmla="*/ 245 w 321"/>
                <a:gd name="T7" fmla="*/ 17 h 214"/>
                <a:gd name="T8" fmla="*/ 221 w 321"/>
                <a:gd name="T9" fmla="*/ 26 h 214"/>
                <a:gd name="T10" fmla="*/ 198 w 321"/>
                <a:gd name="T11" fmla="*/ 36 h 214"/>
                <a:gd name="T12" fmla="*/ 175 w 321"/>
                <a:gd name="T13" fmla="*/ 46 h 214"/>
                <a:gd name="T14" fmla="*/ 153 w 321"/>
                <a:gd name="T15" fmla="*/ 59 h 214"/>
                <a:gd name="T16" fmla="*/ 132 w 321"/>
                <a:gd name="T17" fmla="*/ 72 h 214"/>
                <a:gd name="T18" fmla="*/ 112 w 321"/>
                <a:gd name="T19" fmla="*/ 87 h 214"/>
                <a:gd name="T20" fmla="*/ 93 w 321"/>
                <a:gd name="T21" fmla="*/ 102 h 214"/>
                <a:gd name="T22" fmla="*/ 75 w 321"/>
                <a:gd name="T23" fmla="*/ 119 h 214"/>
                <a:gd name="T24" fmla="*/ 58 w 321"/>
                <a:gd name="T25" fmla="*/ 135 h 214"/>
                <a:gd name="T26" fmla="*/ 42 w 321"/>
                <a:gd name="T27" fmla="*/ 154 h 214"/>
                <a:gd name="T28" fmla="*/ 26 w 321"/>
                <a:gd name="T29" fmla="*/ 174 h 214"/>
                <a:gd name="T30" fmla="*/ 12 w 321"/>
                <a:gd name="T31" fmla="*/ 193 h 214"/>
                <a:gd name="T32" fmla="*/ 0 w 321"/>
                <a:gd name="T33" fmla="*/ 214 h 214"/>
                <a:gd name="T34" fmla="*/ 202 w 321"/>
                <a:gd name="T35" fmla="*/ 214 h 214"/>
                <a:gd name="T36" fmla="*/ 213 w 321"/>
                <a:gd name="T37" fmla="*/ 186 h 214"/>
                <a:gd name="T38" fmla="*/ 224 w 321"/>
                <a:gd name="T39" fmla="*/ 158 h 214"/>
                <a:gd name="T40" fmla="*/ 238 w 321"/>
                <a:gd name="T41" fmla="*/ 131 h 214"/>
                <a:gd name="T42" fmla="*/ 251 w 321"/>
                <a:gd name="T43" fmla="*/ 104 h 214"/>
                <a:gd name="T44" fmla="*/ 266 w 321"/>
                <a:gd name="T45" fmla="*/ 77 h 214"/>
                <a:gd name="T46" fmla="*/ 284 w 321"/>
                <a:gd name="T47" fmla="*/ 50 h 214"/>
                <a:gd name="T48" fmla="*/ 301 w 321"/>
                <a:gd name="T49" fmla="*/ 25 h 214"/>
                <a:gd name="T50" fmla="*/ 321 w 321"/>
                <a:gd name="T51" fmla="*/ 0 h 214"/>
                <a:gd name="T52" fmla="*/ 321 w 321"/>
                <a:gd name="T53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214">
                  <a:moveTo>
                    <a:pt x="321" y="0"/>
                  </a:moveTo>
                  <a:lnTo>
                    <a:pt x="295" y="4"/>
                  </a:lnTo>
                  <a:lnTo>
                    <a:pt x="269" y="10"/>
                  </a:lnTo>
                  <a:lnTo>
                    <a:pt x="245" y="17"/>
                  </a:lnTo>
                  <a:lnTo>
                    <a:pt x="221" y="26"/>
                  </a:lnTo>
                  <a:lnTo>
                    <a:pt x="198" y="36"/>
                  </a:lnTo>
                  <a:lnTo>
                    <a:pt x="175" y="46"/>
                  </a:lnTo>
                  <a:lnTo>
                    <a:pt x="153" y="59"/>
                  </a:lnTo>
                  <a:lnTo>
                    <a:pt x="132" y="72"/>
                  </a:lnTo>
                  <a:lnTo>
                    <a:pt x="112" y="87"/>
                  </a:lnTo>
                  <a:lnTo>
                    <a:pt x="93" y="102"/>
                  </a:lnTo>
                  <a:lnTo>
                    <a:pt x="75" y="119"/>
                  </a:lnTo>
                  <a:lnTo>
                    <a:pt x="58" y="135"/>
                  </a:lnTo>
                  <a:lnTo>
                    <a:pt x="42" y="154"/>
                  </a:lnTo>
                  <a:lnTo>
                    <a:pt x="26" y="174"/>
                  </a:lnTo>
                  <a:lnTo>
                    <a:pt x="12" y="193"/>
                  </a:lnTo>
                  <a:lnTo>
                    <a:pt x="0" y="214"/>
                  </a:lnTo>
                  <a:lnTo>
                    <a:pt x="202" y="214"/>
                  </a:lnTo>
                  <a:lnTo>
                    <a:pt x="213" y="186"/>
                  </a:lnTo>
                  <a:lnTo>
                    <a:pt x="224" y="158"/>
                  </a:lnTo>
                  <a:lnTo>
                    <a:pt x="238" y="131"/>
                  </a:lnTo>
                  <a:lnTo>
                    <a:pt x="251" y="104"/>
                  </a:lnTo>
                  <a:lnTo>
                    <a:pt x="266" y="77"/>
                  </a:lnTo>
                  <a:lnTo>
                    <a:pt x="284" y="50"/>
                  </a:lnTo>
                  <a:lnTo>
                    <a:pt x="301" y="25"/>
                  </a:lnTo>
                  <a:lnTo>
                    <a:pt x="321" y="0"/>
                  </a:lnTo>
                  <a:lnTo>
                    <a:pt x="3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5CE54BDC-73CE-40C0-B721-F38005F6CB00}"/>
              </a:ext>
            </a:extLst>
          </p:cNvPr>
          <p:cNvGrpSpPr/>
          <p:nvPr/>
        </p:nvGrpSpPr>
        <p:grpSpPr>
          <a:xfrm>
            <a:off x="4438273" y="2282409"/>
            <a:ext cx="230188" cy="285750"/>
            <a:chOff x="11052175" y="4505325"/>
            <a:chExt cx="230188" cy="285750"/>
          </a:xfrm>
          <a:solidFill>
            <a:srgbClr val="FFAFB1"/>
          </a:solidFill>
        </p:grpSpPr>
        <p:sp>
          <p:nvSpPr>
            <p:cNvPr id="117" name="Freeform 2657">
              <a:extLst>
                <a:ext uri="{FF2B5EF4-FFF2-40B4-BE49-F238E27FC236}">
                  <a16:creationId xmlns:a16="http://schemas.microsoft.com/office/drawing/2014/main" id="{0485A030-3997-43F8-9FEA-7DEB2481C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7425" y="4505325"/>
              <a:ext cx="134938" cy="285750"/>
            </a:xfrm>
            <a:custGeom>
              <a:avLst/>
              <a:gdLst>
                <a:gd name="T0" fmla="*/ 16 w 421"/>
                <a:gd name="T1" fmla="*/ 0 h 902"/>
                <a:gd name="T2" fmla="*/ 9 w 421"/>
                <a:gd name="T3" fmla="*/ 2 h 902"/>
                <a:gd name="T4" fmla="*/ 5 w 421"/>
                <a:gd name="T5" fmla="*/ 5 h 902"/>
                <a:gd name="T6" fmla="*/ 1 w 421"/>
                <a:gd name="T7" fmla="*/ 10 h 902"/>
                <a:gd name="T8" fmla="*/ 0 w 421"/>
                <a:gd name="T9" fmla="*/ 15 h 902"/>
                <a:gd name="T10" fmla="*/ 256 w 421"/>
                <a:gd name="T11" fmla="*/ 61 h 902"/>
                <a:gd name="T12" fmla="*/ 261 w 421"/>
                <a:gd name="T13" fmla="*/ 62 h 902"/>
                <a:gd name="T14" fmla="*/ 267 w 421"/>
                <a:gd name="T15" fmla="*/ 65 h 902"/>
                <a:gd name="T16" fmla="*/ 270 w 421"/>
                <a:gd name="T17" fmla="*/ 69 h 902"/>
                <a:gd name="T18" fmla="*/ 271 w 421"/>
                <a:gd name="T19" fmla="*/ 76 h 902"/>
                <a:gd name="T20" fmla="*/ 270 w 421"/>
                <a:gd name="T21" fmla="*/ 81 h 902"/>
                <a:gd name="T22" fmla="*/ 267 w 421"/>
                <a:gd name="T23" fmla="*/ 86 h 902"/>
                <a:gd name="T24" fmla="*/ 261 w 421"/>
                <a:gd name="T25" fmla="*/ 89 h 902"/>
                <a:gd name="T26" fmla="*/ 256 w 421"/>
                <a:gd name="T27" fmla="*/ 90 h 902"/>
                <a:gd name="T28" fmla="*/ 0 w 421"/>
                <a:gd name="T29" fmla="*/ 151 h 902"/>
                <a:gd name="T30" fmla="*/ 197 w 421"/>
                <a:gd name="T31" fmla="*/ 151 h 902"/>
                <a:gd name="T32" fmla="*/ 203 w 421"/>
                <a:gd name="T33" fmla="*/ 153 h 902"/>
                <a:gd name="T34" fmla="*/ 206 w 421"/>
                <a:gd name="T35" fmla="*/ 157 h 902"/>
                <a:gd name="T36" fmla="*/ 208 w 421"/>
                <a:gd name="T37" fmla="*/ 163 h 902"/>
                <a:gd name="T38" fmla="*/ 208 w 421"/>
                <a:gd name="T39" fmla="*/ 168 h 902"/>
                <a:gd name="T40" fmla="*/ 206 w 421"/>
                <a:gd name="T41" fmla="*/ 174 h 902"/>
                <a:gd name="T42" fmla="*/ 203 w 421"/>
                <a:gd name="T43" fmla="*/ 178 h 902"/>
                <a:gd name="T44" fmla="*/ 197 w 421"/>
                <a:gd name="T45" fmla="*/ 181 h 902"/>
                <a:gd name="T46" fmla="*/ 0 w 421"/>
                <a:gd name="T47" fmla="*/ 181 h 902"/>
                <a:gd name="T48" fmla="*/ 132 w 421"/>
                <a:gd name="T49" fmla="*/ 241 h 902"/>
                <a:gd name="T50" fmla="*/ 138 w 421"/>
                <a:gd name="T51" fmla="*/ 242 h 902"/>
                <a:gd name="T52" fmla="*/ 142 w 421"/>
                <a:gd name="T53" fmla="*/ 245 h 902"/>
                <a:gd name="T54" fmla="*/ 146 w 421"/>
                <a:gd name="T55" fmla="*/ 250 h 902"/>
                <a:gd name="T56" fmla="*/ 147 w 421"/>
                <a:gd name="T57" fmla="*/ 255 h 902"/>
                <a:gd name="T58" fmla="*/ 146 w 421"/>
                <a:gd name="T59" fmla="*/ 262 h 902"/>
                <a:gd name="T60" fmla="*/ 142 w 421"/>
                <a:gd name="T61" fmla="*/ 266 h 902"/>
                <a:gd name="T62" fmla="*/ 138 w 421"/>
                <a:gd name="T63" fmla="*/ 270 h 902"/>
                <a:gd name="T64" fmla="*/ 132 w 421"/>
                <a:gd name="T65" fmla="*/ 271 h 902"/>
                <a:gd name="T66" fmla="*/ 0 w 421"/>
                <a:gd name="T67" fmla="*/ 301 h 902"/>
                <a:gd name="T68" fmla="*/ 139 w 421"/>
                <a:gd name="T69" fmla="*/ 302 h 902"/>
                <a:gd name="T70" fmla="*/ 143 w 421"/>
                <a:gd name="T71" fmla="*/ 304 h 902"/>
                <a:gd name="T72" fmla="*/ 148 w 421"/>
                <a:gd name="T73" fmla="*/ 307 h 902"/>
                <a:gd name="T74" fmla="*/ 150 w 421"/>
                <a:gd name="T75" fmla="*/ 313 h 902"/>
                <a:gd name="T76" fmla="*/ 151 w 421"/>
                <a:gd name="T77" fmla="*/ 902 h 902"/>
                <a:gd name="T78" fmla="*/ 181 w 421"/>
                <a:gd name="T79" fmla="*/ 766 h 902"/>
                <a:gd name="T80" fmla="*/ 182 w 421"/>
                <a:gd name="T81" fmla="*/ 761 h 902"/>
                <a:gd name="T82" fmla="*/ 185 w 421"/>
                <a:gd name="T83" fmla="*/ 755 h 902"/>
                <a:gd name="T84" fmla="*/ 190 w 421"/>
                <a:gd name="T85" fmla="*/ 752 h 902"/>
                <a:gd name="T86" fmla="*/ 195 w 421"/>
                <a:gd name="T87" fmla="*/ 751 h 902"/>
                <a:gd name="T88" fmla="*/ 319 w 421"/>
                <a:gd name="T89" fmla="*/ 752 h 902"/>
                <a:gd name="T90" fmla="*/ 324 w 421"/>
                <a:gd name="T91" fmla="*/ 754 h 902"/>
                <a:gd name="T92" fmla="*/ 328 w 421"/>
                <a:gd name="T93" fmla="*/ 757 h 902"/>
                <a:gd name="T94" fmla="*/ 331 w 421"/>
                <a:gd name="T95" fmla="*/ 763 h 902"/>
                <a:gd name="T96" fmla="*/ 331 w 421"/>
                <a:gd name="T97" fmla="*/ 902 h 902"/>
                <a:gd name="T98" fmla="*/ 409 w 421"/>
                <a:gd name="T99" fmla="*/ 901 h 902"/>
                <a:gd name="T100" fmla="*/ 414 w 421"/>
                <a:gd name="T101" fmla="*/ 898 h 902"/>
                <a:gd name="T102" fmla="*/ 419 w 421"/>
                <a:gd name="T103" fmla="*/ 895 h 902"/>
                <a:gd name="T104" fmla="*/ 421 w 421"/>
                <a:gd name="T105" fmla="*/ 890 h 902"/>
                <a:gd name="T106" fmla="*/ 421 w 421"/>
                <a:gd name="T107" fmla="*/ 15 h 902"/>
                <a:gd name="T108" fmla="*/ 420 w 421"/>
                <a:gd name="T109" fmla="*/ 10 h 902"/>
                <a:gd name="T110" fmla="*/ 417 w 421"/>
                <a:gd name="T111" fmla="*/ 4 h 902"/>
                <a:gd name="T112" fmla="*/ 412 w 421"/>
                <a:gd name="T113" fmla="*/ 2 h 902"/>
                <a:gd name="T114" fmla="*/ 406 w 421"/>
                <a:gd name="T11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1" h="902">
                  <a:moveTo>
                    <a:pt x="406" y="0"/>
                  </a:moveTo>
                  <a:lnTo>
                    <a:pt x="16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61"/>
                  </a:lnTo>
                  <a:lnTo>
                    <a:pt x="256" y="61"/>
                  </a:lnTo>
                  <a:lnTo>
                    <a:pt x="259" y="61"/>
                  </a:lnTo>
                  <a:lnTo>
                    <a:pt x="261" y="62"/>
                  </a:lnTo>
                  <a:lnTo>
                    <a:pt x="265" y="63"/>
                  </a:lnTo>
                  <a:lnTo>
                    <a:pt x="267" y="65"/>
                  </a:lnTo>
                  <a:lnTo>
                    <a:pt x="268" y="67"/>
                  </a:lnTo>
                  <a:lnTo>
                    <a:pt x="270" y="69"/>
                  </a:lnTo>
                  <a:lnTo>
                    <a:pt x="270" y="73"/>
                  </a:lnTo>
                  <a:lnTo>
                    <a:pt x="271" y="76"/>
                  </a:lnTo>
                  <a:lnTo>
                    <a:pt x="270" y="78"/>
                  </a:lnTo>
                  <a:lnTo>
                    <a:pt x="270" y="81"/>
                  </a:lnTo>
                  <a:lnTo>
                    <a:pt x="268" y="84"/>
                  </a:lnTo>
                  <a:lnTo>
                    <a:pt x="267" y="86"/>
                  </a:lnTo>
                  <a:lnTo>
                    <a:pt x="265" y="88"/>
                  </a:lnTo>
                  <a:lnTo>
                    <a:pt x="261" y="89"/>
                  </a:lnTo>
                  <a:lnTo>
                    <a:pt x="259" y="90"/>
                  </a:lnTo>
                  <a:lnTo>
                    <a:pt x="256" y="90"/>
                  </a:lnTo>
                  <a:lnTo>
                    <a:pt x="0" y="90"/>
                  </a:lnTo>
                  <a:lnTo>
                    <a:pt x="0" y="151"/>
                  </a:lnTo>
                  <a:lnTo>
                    <a:pt x="194" y="151"/>
                  </a:lnTo>
                  <a:lnTo>
                    <a:pt x="197" y="151"/>
                  </a:lnTo>
                  <a:lnTo>
                    <a:pt x="200" y="152"/>
                  </a:lnTo>
                  <a:lnTo>
                    <a:pt x="203" y="153"/>
                  </a:lnTo>
                  <a:lnTo>
                    <a:pt x="205" y="155"/>
                  </a:lnTo>
                  <a:lnTo>
                    <a:pt x="206" y="157"/>
                  </a:lnTo>
                  <a:lnTo>
                    <a:pt x="207" y="160"/>
                  </a:lnTo>
                  <a:lnTo>
                    <a:pt x="208" y="163"/>
                  </a:lnTo>
                  <a:lnTo>
                    <a:pt x="210" y="166"/>
                  </a:lnTo>
                  <a:lnTo>
                    <a:pt x="208" y="168"/>
                  </a:lnTo>
                  <a:lnTo>
                    <a:pt x="207" y="172"/>
                  </a:lnTo>
                  <a:lnTo>
                    <a:pt x="206" y="174"/>
                  </a:lnTo>
                  <a:lnTo>
                    <a:pt x="205" y="176"/>
                  </a:lnTo>
                  <a:lnTo>
                    <a:pt x="203" y="178"/>
                  </a:lnTo>
                  <a:lnTo>
                    <a:pt x="200" y="179"/>
                  </a:lnTo>
                  <a:lnTo>
                    <a:pt x="197" y="181"/>
                  </a:lnTo>
                  <a:lnTo>
                    <a:pt x="194" y="18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132" y="241"/>
                  </a:lnTo>
                  <a:lnTo>
                    <a:pt x="136" y="241"/>
                  </a:lnTo>
                  <a:lnTo>
                    <a:pt x="138" y="242"/>
                  </a:lnTo>
                  <a:lnTo>
                    <a:pt x="140" y="243"/>
                  </a:lnTo>
                  <a:lnTo>
                    <a:pt x="142" y="245"/>
                  </a:lnTo>
                  <a:lnTo>
                    <a:pt x="145" y="248"/>
                  </a:lnTo>
                  <a:lnTo>
                    <a:pt x="146" y="250"/>
                  </a:lnTo>
                  <a:lnTo>
                    <a:pt x="147" y="253"/>
                  </a:lnTo>
                  <a:lnTo>
                    <a:pt x="147" y="255"/>
                  </a:lnTo>
                  <a:lnTo>
                    <a:pt x="147" y="259"/>
                  </a:lnTo>
                  <a:lnTo>
                    <a:pt x="146" y="262"/>
                  </a:lnTo>
                  <a:lnTo>
                    <a:pt x="145" y="264"/>
                  </a:lnTo>
                  <a:lnTo>
                    <a:pt x="142" y="266"/>
                  </a:lnTo>
                  <a:lnTo>
                    <a:pt x="140" y="269"/>
                  </a:lnTo>
                  <a:lnTo>
                    <a:pt x="138" y="270"/>
                  </a:lnTo>
                  <a:lnTo>
                    <a:pt x="136" y="271"/>
                  </a:lnTo>
                  <a:lnTo>
                    <a:pt x="132" y="271"/>
                  </a:lnTo>
                  <a:lnTo>
                    <a:pt x="0" y="271"/>
                  </a:lnTo>
                  <a:lnTo>
                    <a:pt x="0" y="301"/>
                  </a:lnTo>
                  <a:lnTo>
                    <a:pt x="136" y="301"/>
                  </a:lnTo>
                  <a:lnTo>
                    <a:pt x="139" y="302"/>
                  </a:lnTo>
                  <a:lnTo>
                    <a:pt x="141" y="302"/>
                  </a:lnTo>
                  <a:lnTo>
                    <a:pt x="143" y="304"/>
                  </a:lnTo>
                  <a:lnTo>
                    <a:pt x="147" y="305"/>
                  </a:lnTo>
                  <a:lnTo>
                    <a:pt x="148" y="307"/>
                  </a:lnTo>
                  <a:lnTo>
                    <a:pt x="149" y="310"/>
                  </a:lnTo>
                  <a:lnTo>
                    <a:pt x="150" y="313"/>
                  </a:lnTo>
                  <a:lnTo>
                    <a:pt x="150" y="316"/>
                  </a:lnTo>
                  <a:lnTo>
                    <a:pt x="151" y="902"/>
                  </a:lnTo>
                  <a:lnTo>
                    <a:pt x="181" y="902"/>
                  </a:lnTo>
                  <a:lnTo>
                    <a:pt x="181" y="766"/>
                  </a:lnTo>
                  <a:lnTo>
                    <a:pt x="181" y="763"/>
                  </a:lnTo>
                  <a:lnTo>
                    <a:pt x="182" y="761"/>
                  </a:lnTo>
                  <a:lnTo>
                    <a:pt x="183" y="757"/>
                  </a:lnTo>
                  <a:lnTo>
                    <a:pt x="185" y="755"/>
                  </a:lnTo>
                  <a:lnTo>
                    <a:pt x="188" y="754"/>
                  </a:lnTo>
                  <a:lnTo>
                    <a:pt x="190" y="752"/>
                  </a:lnTo>
                  <a:lnTo>
                    <a:pt x="193" y="752"/>
                  </a:lnTo>
                  <a:lnTo>
                    <a:pt x="195" y="751"/>
                  </a:lnTo>
                  <a:lnTo>
                    <a:pt x="316" y="751"/>
                  </a:lnTo>
                  <a:lnTo>
                    <a:pt x="319" y="752"/>
                  </a:lnTo>
                  <a:lnTo>
                    <a:pt x="322" y="752"/>
                  </a:lnTo>
                  <a:lnTo>
                    <a:pt x="324" y="754"/>
                  </a:lnTo>
                  <a:lnTo>
                    <a:pt x="326" y="755"/>
                  </a:lnTo>
                  <a:lnTo>
                    <a:pt x="328" y="757"/>
                  </a:lnTo>
                  <a:lnTo>
                    <a:pt x="330" y="761"/>
                  </a:lnTo>
                  <a:lnTo>
                    <a:pt x="331" y="763"/>
                  </a:lnTo>
                  <a:lnTo>
                    <a:pt x="331" y="766"/>
                  </a:lnTo>
                  <a:lnTo>
                    <a:pt x="331" y="902"/>
                  </a:lnTo>
                  <a:lnTo>
                    <a:pt x="406" y="902"/>
                  </a:lnTo>
                  <a:lnTo>
                    <a:pt x="409" y="901"/>
                  </a:lnTo>
                  <a:lnTo>
                    <a:pt x="412" y="901"/>
                  </a:lnTo>
                  <a:lnTo>
                    <a:pt x="414" y="898"/>
                  </a:lnTo>
                  <a:lnTo>
                    <a:pt x="417" y="897"/>
                  </a:lnTo>
                  <a:lnTo>
                    <a:pt x="419" y="895"/>
                  </a:lnTo>
                  <a:lnTo>
                    <a:pt x="420" y="892"/>
                  </a:lnTo>
                  <a:lnTo>
                    <a:pt x="421" y="890"/>
                  </a:lnTo>
                  <a:lnTo>
                    <a:pt x="421" y="886"/>
                  </a:lnTo>
                  <a:lnTo>
                    <a:pt x="421" y="15"/>
                  </a:lnTo>
                  <a:lnTo>
                    <a:pt x="421" y="12"/>
                  </a:lnTo>
                  <a:lnTo>
                    <a:pt x="420" y="10"/>
                  </a:lnTo>
                  <a:lnTo>
                    <a:pt x="419" y="8"/>
                  </a:lnTo>
                  <a:lnTo>
                    <a:pt x="417" y="4"/>
                  </a:lnTo>
                  <a:lnTo>
                    <a:pt x="414" y="3"/>
                  </a:lnTo>
                  <a:lnTo>
                    <a:pt x="412" y="2"/>
                  </a:lnTo>
                  <a:lnTo>
                    <a:pt x="409" y="1"/>
                  </a:lnTo>
                  <a:lnTo>
                    <a:pt x="40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658">
              <a:extLst>
                <a:ext uri="{FF2B5EF4-FFF2-40B4-BE49-F238E27FC236}">
                  <a16:creationId xmlns:a16="http://schemas.microsoft.com/office/drawing/2014/main" id="{6B534FF5-61EF-4213-8AB1-5DEB9160E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2175" y="4610100"/>
              <a:ext cx="133350" cy="180975"/>
            </a:xfrm>
            <a:custGeom>
              <a:avLst/>
              <a:gdLst>
                <a:gd name="T0" fmla="*/ 0 w 420"/>
                <a:gd name="T1" fmla="*/ 0 h 572"/>
                <a:gd name="T2" fmla="*/ 0 w 420"/>
                <a:gd name="T3" fmla="*/ 91 h 572"/>
                <a:gd name="T4" fmla="*/ 188 w 420"/>
                <a:gd name="T5" fmla="*/ 92 h 572"/>
                <a:gd name="T6" fmla="*/ 194 w 420"/>
                <a:gd name="T7" fmla="*/ 94 h 572"/>
                <a:gd name="T8" fmla="*/ 198 w 420"/>
                <a:gd name="T9" fmla="*/ 97 h 572"/>
                <a:gd name="T10" fmla="*/ 200 w 420"/>
                <a:gd name="T11" fmla="*/ 103 h 572"/>
                <a:gd name="T12" fmla="*/ 200 w 420"/>
                <a:gd name="T13" fmla="*/ 109 h 572"/>
                <a:gd name="T14" fmla="*/ 198 w 420"/>
                <a:gd name="T15" fmla="*/ 115 h 572"/>
                <a:gd name="T16" fmla="*/ 194 w 420"/>
                <a:gd name="T17" fmla="*/ 118 h 572"/>
                <a:gd name="T18" fmla="*/ 188 w 420"/>
                <a:gd name="T19" fmla="*/ 120 h 572"/>
                <a:gd name="T20" fmla="*/ 0 w 420"/>
                <a:gd name="T21" fmla="*/ 121 h 572"/>
                <a:gd name="T22" fmla="*/ 155 w 420"/>
                <a:gd name="T23" fmla="*/ 181 h 572"/>
                <a:gd name="T24" fmla="*/ 161 w 420"/>
                <a:gd name="T25" fmla="*/ 182 h 572"/>
                <a:gd name="T26" fmla="*/ 165 w 420"/>
                <a:gd name="T27" fmla="*/ 185 h 572"/>
                <a:gd name="T28" fmla="*/ 168 w 420"/>
                <a:gd name="T29" fmla="*/ 191 h 572"/>
                <a:gd name="T30" fmla="*/ 169 w 420"/>
                <a:gd name="T31" fmla="*/ 196 h 572"/>
                <a:gd name="T32" fmla="*/ 168 w 420"/>
                <a:gd name="T33" fmla="*/ 202 h 572"/>
                <a:gd name="T34" fmla="*/ 165 w 420"/>
                <a:gd name="T35" fmla="*/ 206 h 572"/>
                <a:gd name="T36" fmla="*/ 161 w 420"/>
                <a:gd name="T37" fmla="*/ 209 h 572"/>
                <a:gd name="T38" fmla="*/ 155 w 420"/>
                <a:gd name="T39" fmla="*/ 211 h 572"/>
                <a:gd name="T40" fmla="*/ 0 w 420"/>
                <a:gd name="T41" fmla="*/ 271 h 572"/>
                <a:gd name="T42" fmla="*/ 96 w 420"/>
                <a:gd name="T43" fmla="*/ 271 h 572"/>
                <a:gd name="T44" fmla="*/ 101 w 420"/>
                <a:gd name="T45" fmla="*/ 273 h 572"/>
                <a:gd name="T46" fmla="*/ 105 w 420"/>
                <a:gd name="T47" fmla="*/ 278 h 572"/>
                <a:gd name="T48" fmla="*/ 108 w 420"/>
                <a:gd name="T49" fmla="*/ 283 h 572"/>
                <a:gd name="T50" fmla="*/ 108 w 420"/>
                <a:gd name="T51" fmla="*/ 289 h 572"/>
                <a:gd name="T52" fmla="*/ 105 w 420"/>
                <a:gd name="T53" fmla="*/ 294 h 572"/>
                <a:gd name="T54" fmla="*/ 101 w 420"/>
                <a:gd name="T55" fmla="*/ 299 h 572"/>
                <a:gd name="T56" fmla="*/ 96 w 420"/>
                <a:gd name="T57" fmla="*/ 301 h 572"/>
                <a:gd name="T58" fmla="*/ 0 w 420"/>
                <a:gd name="T59" fmla="*/ 301 h 572"/>
                <a:gd name="T60" fmla="*/ 0 w 420"/>
                <a:gd name="T61" fmla="*/ 572 h 572"/>
                <a:gd name="T62" fmla="*/ 90 w 420"/>
                <a:gd name="T63" fmla="*/ 572 h 572"/>
                <a:gd name="T64" fmla="*/ 90 w 420"/>
                <a:gd name="T65" fmla="*/ 433 h 572"/>
                <a:gd name="T66" fmla="*/ 93 w 420"/>
                <a:gd name="T67" fmla="*/ 427 h 572"/>
                <a:gd name="T68" fmla="*/ 97 w 420"/>
                <a:gd name="T69" fmla="*/ 424 h 572"/>
                <a:gd name="T70" fmla="*/ 102 w 420"/>
                <a:gd name="T71" fmla="*/ 422 h 572"/>
                <a:gd name="T72" fmla="*/ 225 w 420"/>
                <a:gd name="T73" fmla="*/ 421 h 572"/>
                <a:gd name="T74" fmla="*/ 231 w 420"/>
                <a:gd name="T75" fmla="*/ 422 h 572"/>
                <a:gd name="T76" fmla="*/ 237 w 420"/>
                <a:gd name="T77" fmla="*/ 425 h 572"/>
                <a:gd name="T78" fmla="*/ 239 w 420"/>
                <a:gd name="T79" fmla="*/ 431 h 572"/>
                <a:gd name="T80" fmla="*/ 241 w 420"/>
                <a:gd name="T81" fmla="*/ 436 h 572"/>
                <a:gd name="T82" fmla="*/ 406 w 420"/>
                <a:gd name="T83" fmla="*/ 572 h 572"/>
                <a:gd name="T84" fmla="*/ 420 w 420"/>
                <a:gd name="T85" fmla="*/ 556 h 572"/>
                <a:gd name="T86" fmla="*/ 420 w 420"/>
                <a:gd name="T87" fmla="*/ 0 h 572"/>
                <a:gd name="T88" fmla="*/ 15 w 420"/>
                <a:gd name="T8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0" h="572">
                  <a:moveTo>
                    <a:pt x="15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91"/>
                  </a:lnTo>
                  <a:lnTo>
                    <a:pt x="186" y="91"/>
                  </a:lnTo>
                  <a:lnTo>
                    <a:pt x="188" y="92"/>
                  </a:lnTo>
                  <a:lnTo>
                    <a:pt x="191" y="92"/>
                  </a:lnTo>
                  <a:lnTo>
                    <a:pt x="194" y="94"/>
                  </a:lnTo>
                  <a:lnTo>
                    <a:pt x="196" y="95"/>
                  </a:lnTo>
                  <a:lnTo>
                    <a:pt x="198" y="97"/>
                  </a:lnTo>
                  <a:lnTo>
                    <a:pt x="199" y="100"/>
                  </a:lnTo>
                  <a:lnTo>
                    <a:pt x="200" y="103"/>
                  </a:lnTo>
                  <a:lnTo>
                    <a:pt x="200" y="106"/>
                  </a:lnTo>
                  <a:lnTo>
                    <a:pt x="200" y="109"/>
                  </a:lnTo>
                  <a:lnTo>
                    <a:pt x="199" y="111"/>
                  </a:lnTo>
                  <a:lnTo>
                    <a:pt x="198" y="115"/>
                  </a:lnTo>
                  <a:lnTo>
                    <a:pt x="196" y="117"/>
                  </a:lnTo>
                  <a:lnTo>
                    <a:pt x="194" y="118"/>
                  </a:lnTo>
                  <a:lnTo>
                    <a:pt x="191" y="120"/>
                  </a:lnTo>
                  <a:lnTo>
                    <a:pt x="188" y="120"/>
                  </a:lnTo>
                  <a:lnTo>
                    <a:pt x="186" y="121"/>
                  </a:lnTo>
                  <a:lnTo>
                    <a:pt x="0" y="121"/>
                  </a:lnTo>
                  <a:lnTo>
                    <a:pt x="0" y="181"/>
                  </a:lnTo>
                  <a:lnTo>
                    <a:pt x="155" y="181"/>
                  </a:lnTo>
                  <a:lnTo>
                    <a:pt x="157" y="181"/>
                  </a:lnTo>
                  <a:lnTo>
                    <a:pt x="161" y="182"/>
                  </a:lnTo>
                  <a:lnTo>
                    <a:pt x="163" y="184"/>
                  </a:lnTo>
                  <a:lnTo>
                    <a:pt x="165" y="185"/>
                  </a:lnTo>
                  <a:lnTo>
                    <a:pt x="167" y="187"/>
                  </a:lnTo>
                  <a:lnTo>
                    <a:pt x="168" y="191"/>
                  </a:lnTo>
                  <a:lnTo>
                    <a:pt x="169" y="193"/>
                  </a:lnTo>
                  <a:lnTo>
                    <a:pt x="169" y="196"/>
                  </a:lnTo>
                  <a:lnTo>
                    <a:pt x="169" y="200"/>
                  </a:lnTo>
                  <a:lnTo>
                    <a:pt x="168" y="202"/>
                  </a:lnTo>
                  <a:lnTo>
                    <a:pt x="167" y="204"/>
                  </a:lnTo>
                  <a:lnTo>
                    <a:pt x="165" y="206"/>
                  </a:lnTo>
                  <a:lnTo>
                    <a:pt x="163" y="208"/>
                  </a:lnTo>
                  <a:lnTo>
                    <a:pt x="161" y="209"/>
                  </a:lnTo>
                  <a:lnTo>
                    <a:pt x="157" y="211"/>
                  </a:lnTo>
                  <a:lnTo>
                    <a:pt x="155" y="211"/>
                  </a:lnTo>
                  <a:lnTo>
                    <a:pt x="0" y="211"/>
                  </a:lnTo>
                  <a:lnTo>
                    <a:pt x="0" y="271"/>
                  </a:lnTo>
                  <a:lnTo>
                    <a:pt x="93" y="271"/>
                  </a:lnTo>
                  <a:lnTo>
                    <a:pt x="96" y="271"/>
                  </a:lnTo>
                  <a:lnTo>
                    <a:pt x="99" y="272"/>
                  </a:lnTo>
                  <a:lnTo>
                    <a:pt x="101" y="273"/>
                  </a:lnTo>
                  <a:lnTo>
                    <a:pt x="103" y="275"/>
                  </a:lnTo>
                  <a:lnTo>
                    <a:pt x="105" y="278"/>
                  </a:lnTo>
                  <a:lnTo>
                    <a:pt x="107" y="280"/>
                  </a:lnTo>
                  <a:lnTo>
                    <a:pt x="108" y="283"/>
                  </a:lnTo>
                  <a:lnTo>
                    <a:pt x="108" y="286"/>
                  </a:lnTo>
                  <a:lnTo>
                    <a:pt x="108" y="289"/>
                  </a:lnTo>
                  <a:lnTo>
                    <a:pt x="107" y="292"/>
                  </a:lnTo>
                  <a:lnTo>
                    <a:pt x="105" y="294"/>
                  </a:lnTo>
                  <a:lnTo>
                    <a:pt x="103" y="296"/>
                  </a:lnTo>
                  <a:lnTo>
                    <a:pt x="101" y="299"/>
                  </a:lnTo>
                  <a:lnTo>
                    <a:pt x="99" y="300"/>
                  </a:lnTo>
                  <a:lnTo>
                    <a:pt x="96" y="301"/>
                  </a:lnTo>
                  <a:lnTo>
                    <a:pt x="93" y="301"/>
                  </a:lnTo>
                  <a:lnTo>
                    <a:pt x="0" y="301"/>
                  </a:lnTo>
                  <a:lnTo>
                    <a:pt x="0" y="556"/>
                  </a:lnTo>
                  <a:lnTo>
                    <a:pt x="0" y="572"/>
                  </a:lnTo>
                  <a:lnTo>
                    <a:pt x="15" y="572"/>
                  </a:lnTo>
                  <a:lnTo>
                    <a:pt x="90" y="572"/>
                  </a:lnTo>
                  <a:lnTo>
                    <a:pt x="90" y="436"/>
                  </a:lnTo>
                  <a:lnTo>
                    <a:pt x="90" y="433"/>
                  </a:lnTo>
                  <a:lnTo>
                    <a:pt x="91" y="431"/>
                  </a:lnTo>
                  <a:lnTo>
                    <a:pt x="93" y="427"/>
                  </a:lnTo>
                  <a:lnTo>
                    <a:pt x="94" y="425"/>
                  </a:lnTo>
                  <a:lnTo>
                    <a:pt x="97" y="424"/>
                  </a:lnTo>
                  <a:lnTo>
                    <a:pt x="100" y="422"/>
                  </a:lnTo>
                  <a:lnTo>
                    <a:pt x="102" y="422"/>
                  </a:lnTo>
                  <a:lnTo>
                    <a:pt x="105" y="421"/>
                  </a:lnTo>
                  <a:lnTo>
                    <a:pt x="225" y="421"/>
                  </a:lnTo>
                  <a:lnTo>
                    <a:pt x="229" y="422"/>
                  </a:lnTo>
                  <a:lnTo>
                    <a:pt x="231" y="422"/>
                  </a:lnTo>
                  <a:lnTo>
                    <a:pt x="234" y="424"/>
                  </a:lnTo>
                  <a:lnTo>
                    <a:pt x="237" y="425"/>
                  </a:lnTo>
                  <a:lnTo>
                    <a:pt x="238" y="427"/>
                  </a:lnTo>
                  <a:lnTo>
                    <a:pt x="239" y="431"/>
                  </a:lnTo>
                  <a:lnTo>
                    <a:pt x="240" y="433"/>
                  </a:lnTo>
                  <a:lnTo>
                    <a:pt x="241" y="436"/>
                  </a:lnTo>
                  <a:lnTo>
                    <a:pt x="241" y="572"/>
                  </a:lnTo>
                  <a:lnTo>
                    <a:pt x="406" y="572"/>
                  </a:lnTo>
                  <a:lnTo>
                    <a:pt x="420" y="572"/>
                  </a:lnTo>
                  <a:lnTo>
                    <a:pt x="420" y="556"/>
                  </a:lnTo>
                  <a:lnTo>
                    <a:pt x="420" y="16"/>
                  </a:lnTo>
                  <a:lnTo>
                    <a:pt x="420" y="0"/>
                  </a:lnTo>
                  <a:lnTo>
                    <a:pt x="40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0" name="Freeform 2326">
            <a:extLst>
              <a:ext uri="{FF2B5EF4-FFF2-40B4-BE49-F238E27FC236}">
                <a16:creationId xmlns:a16="http://schemas.microsoft.com/office/drawing/2014/main" id="{ECFEA1E9-CDB9-46ED-ABC1-B910177FB7E1}"/>
              </a:ext>
            </a:extLst>
          </p:cNvPr>
          <p:cNvSpPr>
            <a:spLocks noEditPoints="1"/>
          </p:cNvSpPr>
          <p:nvPr/>
        </p:nvSpPr>
        <p:spPr bwMode="auto">
          <a:xfrm>
            <a:off x="7452688" y="2233010"/>
            <a:ext cx="371881" cy="382447"/>
          </a:xfrm>
          <a:custGeom>
            <a:avLst/>
            <a:gdLst>
              <a:gd name="T0" fmla="*/ 554 w 876"/>
              <a:gd name="T1" fmla="*/ 423 h 906"/>
              <a:gd name="T2" fmla="*/ 324 w 876"/>
              <a:gd name="T3" fmla="*/ 423 h 906"/>
              <a:gd name="T4" fmla="*/ 771 w 876"/>
              <a:gd name="T5" fmla="*/ 212 h 906"/>
              <a:gd name="T6" fmla="*/ 720 w 876"/>
              <a:gd name="T7" fmla="*/ 188 h 906"/>
              <a:gd name="T8" fmla="*/ 687 w 876"/>
              <a:gd name="T9" fmla="*/ 153 h 906"/>
              <a:gd name="T10" fmla="*/ 659 w 876"/>
              <a:gd name="T11" fmla="*/ 134 h 906"/>
              <a:gd name="T12" fmla="*/ 627 w 876"/>
              <a:gd name="T13" fmla="*/ 124 h 906"/>
              <a:gd name="T14" fmla="*/ 595 w 876"/>
              <a:gd name="T15" fmla="*/ 90 h 906"/>
              <a:gd name="T16" fmla="*/ 571 w 876"/>
              <a:gd name="T17" fmla="*/ 60 h 906"/>
              <a:gd name="T18" fmla="*/ 537 w 876"/>
              <a:gd name="T19" fmla="*/ 30 h 906"/>
              <a:gd name="T20" fmla="*/ 493 w 876"/>
              <a:gd name="T21" fmla="*/ 9 h 906"/>
              <a:gd name="T22" fmla="*/ 439 w 876"/>
              <a:gd name="T23" fmla="*/ 0 h 906"/>
              <a:gd name="T24" fmla="*/ 384 w 876"/>
              <a:gd name="T25" fmla="*/ 9 h 906"/>
              <a:gd name="T26" fmla="*/ 340 w 876"/>
              <a:gd name="T27" fmla="*/ 30 h 906"/>
              <a:gd name="T28" fmla="*/ 307 w 876"/>
              <a:gd name="T29" fmla="*/ 60 h 906"/>
              <a:gd name="T30" fmla="*/ 282 w 876"/>
              <a:gd name="T31" fmla="*/ 90 h 906"/>
              <a:gd name="T32" fmla="*/ 251 w 876"/>
              <a:gd name="T33" fmla="*/ 124 h 906"/>
              <a:gd name="T34" fmla="*/ 219 w 876"/>
              <a:gd name="T35" fmla="*/ 134 h 906"/>
              <a:gd name="T36" fmla="*/ 191 w 876"/>
              <a:gd name="T37" fmla="*/ 153 h 906"/>
              <a:gd name="T38" fmla="*/ 158 w 876"/>
              <a:gd name="T39" fmla="*/ 188 h 906"/>
              <a:gd name="T40" fmla="*/ 106 w 876"/>
              <a:gd name="T41" fmla="*/ 212 h 906"/>
              <a:gd name="T42" fmla="*/ 81 w 876"/>
              <a:gd name="T43" fmla="*/ 215 h 906"/>
              <a:gd name="T44" fmla="*/ 54 w 876"/>
              <a:gd name="T45" fmla="*/ 227 h 906"/>
              <a:gd name="T46" fmla="*/ 30 w 876"/>
              <a:gd name="T47" fmla="*/ 246 h 906"/>
              <a:gd name="T48" fmla="*/ 11 w 876"/>
              <a:gd name="T49" fmla="*/ 272 h 906"/>
              <a:gd name="T50" fmla="*/ 1 w 876"/>
              <a:gd name="T51" fmla="*/ 305 h 906"/>
              <a:gd name="T52" fmla="*/ 2 w 876"/>
              <a:gd name="T53" fmla="*/ 340 h 906"/>
              <a:gd name="T54" fmla="*/ 12 w 876"/>
              <a:gd name="T55" fmla="*/ 371 h 906"/>
              <a:gd name="T56" fmla="*/ 29 w 876"/>
              <a:gd name="T57" fmla="*/ 395 h 906"/>
              <a:gd name="T58" fmla="*/ 53 w 876"/>
              <a:gd name="T59" fmla="*/ 412 h 906"/>
              <a:gd name="T60" fmla="*/ 83 w 876"/>
              <a:gd name="T61" fmla="*/ 421 h 906"/>
              <a:gd name="T62" fmla="*/ 281 w 876"/>
              <a:gd name="T63" fmla="*/ 423 h 906"/>
              <a:gd name="T64" fmla="*/ 258 w 876"/>
              <a:gd name="T65" fmla="*/ 634 h 906"/>
              <a:gd name="T66" fmla="*/ 248 w 876"/>
              <a:gd name="T67" fmla="*/ 638 h 906"/>
              <a:gd name="T68" fmla="*/ 243 w 876"/>
              <a:gd name="T69" fmla="*/ 648 h 906"/>
              <a:gd name="T70" fmla="*/ 334 w 876"/>
              <a:gd name="T71" fmla="*/ 897 h 906"/>
              <a:gd name="T72" fmla="*/ 343 w 876"/>
              <a:gd name="T73" fmla="*/ 905 h 906"/>
              <a:gd name="T74" fmla="*/ 534 w 876"/>
              <a:gd name="T75" fmla="*/ 905 h 906"/>
              <a:gd name="T76" fmla="*/ 544 w 876"/>
              <a:gd name="T77" fmla="*/ 897 h 906"/>
              <a:gd name="T78" fmla="*/ 635 w 876"/>
              <a:gd name="T79" fmla="*/ 648 h 906"/>
              <a:gd name="T80" fmla="*/ 630 w 876"/>
              <a:gd name="T81" fmla="*/ 638 h 906"/>
              <a:gd name="T82" fmla="*/ 620 w 876"/>
              <a:gd name="T83" fmla="*/ 634 h 906"/>
              <a:gd name="T84" fmla="*/ 595 w 876"/>
              <a:gd name="T85" fmla="*/ 423 h 906"/>
              <a:gd name="T86" fmla="*/ 794 w 876"/>
              <a:gd name="T87" fmla="*/ 421 h 906"/>
              <a:gd name="T88" fmla="*/ 825 w 876"/>
              <a:gd name="T89" fmla="*/ 412 h 906"/>
              <a:gd name="T90" fmla="*/ 849 w 876"/>
              <a:gd name="T91" fmla="*/ 395 h 906"/>
              <a:gd name="T92" fmla="*/ 866 w 876"/>
              <a:gd name="T93" fmla="*/ 371 h 906"/>
              <a:gd name="T94" fmla="*/ 875 w 876"/>
              <a:gd name="T95" fmla="*/ 340 h 906"/>
              <a:gd name="T96" fmla="*/ 876 w 876"/>
              <a:gd name="T97" fmla="*/ 305 h 906"/>
              <a:gd name="T98" fmla="*/ 867 w 876"/>
              <a:gd name="T99" fmla="*/ 272 h 906"/>
              <a:gd name="T100" fmla="*/ 848 w 876"/>
              <a:gd name="T101" fmla="*/ 246 h 906"/>
              <a:gd name="T102" fmla="*/ 824 w 876"/>
              <a:gd name="T103" fmla="*/ 227 h 906"/>
              <a:gd name="T104" fmla="*/ 797 w 876"/>
              <a:gd name="T105" fmla="*/ 215 h 906"/>
              <a:gd name="T106" fmla="*/ 771 w 876"/>
              <a:gd name="T107" fmla="*/ 212 h 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76" h="906">
                <a:moveTo>
                  <a:pt x="454" y="523"/>
                </a:moveTo>
                <a:lnTo>
                  <a:pt x="454" y="423"/>
                </a:lnTo>
                <a:lnTo>
                  <a:pt x="554" y="423"/>
                </a:lnTo>
                <a:lnTo>
                  <a:pt x="454" y="523"/>
                </a:lnTo>
                <a:close/>
                <a:moveTo>
                  <a:pt x="424" y="523"/>
                </a:moveTo>
                <a:lnTo>
                  <a:pt x="324" y="423"/>
                </a:lnTo>
                <a:lnTo>
                  <a:pt x="424" y="423"/>
                </a:lnTo>
                <a:lnTo>
                  <a:pt x="424" y="523"/>
                </a:lnTo>
                <a:close/>
                <a:moveTo>
                  <a:pt x="771" y="212"/>
                </a:moveTo>
                <a:lnTo>
                  <a:pt x="735" y="212"/>
                </a:lnTo>
                <a:lnTo>
                  <a:pt x="728" y="201"/>
                </a:lnTo>
                <a:lnTo>
                  <a:pt x="720" y="188"/>
                </a:lnTo>
                <a:lnTo>
                  <a:pt x="708" y="174"/>
                </a:lnTo>
                <a:lnTo>
                  <a:pt x="694" y="160"/>
                </a:lnTo>
                <a:lnTo>
                  <a:pt x="687" y="153"/>
                </a:lnTo>
                <a:lnTo>
                  <a:pt x="678" y="146"/>
                </a:lnTo>
                <a:lnTo>
                  <a:pt x="668" y="141"/>
                </a:lnTo>
                <a:lnTo>
                  <a:pt x="659" y="134"/>
                </a:lnTo>
                <a:lnTo>
                  <a:pt x="649" y="130"/>
                </a:lnTo>
                <a:lnTo>
                  <a:pt x="638" y="127"/>
                </a:lnTo>
                <a:lnTo>
                  <a:pt x="627" y="124"/>
                </a:lnTo>
                <a:lnTo>
                  <a:pt x="615" y="123"/>
                </a:lnTo>
                <a:lnTo>
                  <a:pt x="607" y="109"/>
                </a:lnTo>
                <a:lnTo>
                  <a:pt x="595" y="90"/>
                </a:lnTo>
                <a:lnTo>
                  <a:pt x="588" y="81"/>
                </a:lnTo>
                <a:lnTo>
                  <a:pt x="580" y="70"/>
                </a:lnTo>
                <a:lnTo>
                  <a:pt x="571" y="60"/>
                </a:lnTo>
                <a:lnTo>
                  <a:pt x="560" y="50"/>
                </a:lnTo>
                <a:lnTo>
                  <a:pt x="549" y="40"/>
                </a:lnTo>
                <a:lnTo>
                  <a:pt x="537" y="30"/>
                </a:lnTo>
                <a:lnTo>
                  <a:pt x="524" y="22"/>
                </a:lnTo>
                <a:lnTo>
                  <a:pt x="509" y="14"/>
                </a:lnTo>
                <a:lnTo>
                  <a:pt x="493" y="9"/>
                </a:lnTo>
                <a:lnTo>
                  <a:pt x="476" y="4"/>
                </a:lnTo>
                <a:lnTo>
                  <a:pt x="458" y="1"/>
                </a:lnTo>
                <a:lnTo>
                  <a:pt x="439" y="0"/>
                </a:lnTo>
                <a:lnTo>
                  <a:pt x="420" y="1"/>
                </a:lnTo>
                <a:lnTo>
                  <a:pt x="401" y="4"/>
                </a:lnTo>
                <a:lnTo>
                  <a:pt x="384" y="9"/>
                </a:lnTo>
                <a:lnTo>
                  <a:pt x="369" y="14"/>
                </a:lnTo>
                <a:lnTo>
                  <a:pt x="354" y="22"/>
                </a:lnTo>
                <a:lnTo>
                  <a:pt x="340" y="30"/>
                </a:lnTo>
                <a:lnTo>
                  <a:pt x="328" y="40"/>
                </a:lnTo>
                <a:lnTo>
                  <a:pt x="317" y="50"/>
                </a:lnTo>
                <a:lnTo>
                  <a:pt x="307" y="60"/>
                </a:lnTo>
                <a:lnTo>
                  <a:pt x="297" y="70"/>
                </a:lnTo>
                <a:lnTo>
                  <a:pt x="289" y="81"/>
                </a:lnTo>
                <a:lnTo>
                  <a:pt x="282" y="90"/>
                </a:lnTo>
                <a:lnTo>
                  <a:pt x="271" y="109"/>
                </a:lnTo>
                <a:lnTo>
                  <a:pt x="263" y="123"/>
                </a:lnTo>
                <a:lnTo>
                  <a:pt x="251" y="124"/>
                </a:lnTo>
                <a:lnTo>
                  <a:pt x="239" y="127"/>
                </a:lnTo>
                <a:lnTo>
                  <a:pt x="229" y="130"/>
                </a:lnTo>
                <a:lnTo>
                  <a:pt x="219" y="134"/>
                </a:lnTo>
                <a:lnTo>
                  <a:pt x="209" y="141"/>
                </a:lnTo>
                <a:lnTo>
                  <a:pt x="200" y="146"/>
                </a:lnTo>
                <a:lnTo>
                  <a:pt x="191" y="153"/>
                </a:lnTo>
                <a:lnTo>
                  <a:pt x="184" y="160"/>
                </a:lnTo>
                <a:lnTo>
                  <a:pt x="170" y="174"/>
                </a:lnTo>
                <a:lnTo>
                  <a:pt x="158" y="188"/>
                </a:lnTo>
                <a:lnTo>
                  <a:pt x="149" y="201"/>
                </a:lnTo>
                <a:lnTo>
                  <a:pt x="143" y="212"/>
                </a:lnTo>
                <a:lnTo>
                  <a:pt x="106" y="212"/>
                </a:lnTo>
                <a:lnTo>
                  <a:pt x="98" y="212"/>
                </a:lnTo>
                <a:lnTo>
                  <a:pt x="89" y="213"/>
                </a:lnTo>
                <a:lnTo>
                  <a:pt x="81" y="215"/>
                </a:lnTo>
                <a:lnTo>
                  <a:pt x="72" y="218"/>
                </a:lnTo>
                <a:lnTo>
                  <a:pt x="62" y="222"/>
                </a:lnTo>
                <a:lnTo>
                  <a:pt x="54" y="227"/>
                </a:lnTo>
                <a:lnTo>
                  <a:pt x="45" y="232"/>
                </a:lnTo>
                <a:lnTo>
                  <a:pt x="38" y="238"/>
                </a:lnTo>
                <a:lnTo>
                  <a:pt x="30" y="246"/>
                </a:lnTo>
                <a:lnTo>
                  <a:pt x="23" y="253"/>
                </a:lnTo>
                <a:lnTo>
                  <a:pt x="16" y="262"/>
                </a:lnTo>
                <a:lnTo>
                  <a:pt x="11" y="272"/>
                </a:lnTo>
                <a:lnTo>
                  <a:pt x="7" y="282"/>
                </a:lnTo>
                <a:lnTo>
                  <a:pt x="3" y="293"/>
                </a:lnTo>
                <a:lnTo>
                  <a:pt x="1" y="305"/>
                </a:lnTo>
                <a:lnTo>
                  <a:pt x="0" y="317"/>
                </a:lnTo>
                <a:lnTo>
                  <a:pt x="1" y="330"/>
                </a:lnTo>
                <a:lnTo>
                  <a:pt x="2" y="340"/>
                </a:lnTo>
                <a:lnTo>
                  <a:pt x="5" y="351"/>
                </a:lnTo>
                <a:lnTo>
                  <a:pt x="8" y="362"/>
                </a:lnTo>
                <a:lnTo>
                  <a:pt x="12" y="371"/>
                </a:lnTo>
                <a:lnTo>
                  <a:pt x="17" y="380"/>
                </a:lnTo>
                <a:lnTo>
                  <a:pt x="23" y="387"/>
                </a:lnTo>
                <a:lnTo>
                  <a:pt x="29" y="395"/>
                </a:lnTo>
                <a:lnTo>
                  <a:pt x="37" y="401"/>
                </a:lnTo>
                <a:lnTo>
                  <a:pt x="44" y="407"/>
                </a:lnTo>
                <a:lnTo>
                  <a:pt x="53" y="412"/>
                </a:lnTo>
                <a:lnTo>
                  <a:pt x="62" y="415"/>
                </a:lnTo>
                <a:lnTo>
                  <a:pt x="72" y="419"/>
                </a:lnTo>
                <a:lnTo>
                  <a:pt x="83" y="421"/>
                </a:lnTo>
                <a:lnTo>
                  <a:pt x="95" y="422"/>
                </a:lnTo>
                <a:lnTo>
                  <a:pt x="106" y="423"/>
                </a:lnTo>
                <a:lnTo>
                  <a:pt x="281" y="423"/>
                </a:lnTo>
                <a:lnTo>
                  <a:pt x="424" y="567"/>
                </a:lnTo>
                <a:lnTo>
                  <a:pt x="424" y="634"/>
                </a:lnTo>
                <a:lnTo>
                  <a:pt x="258" y="634"/>
                </a:lnTo>
                <a:lnTo>
                  <a:pt x="253" y="635"/>
                </a:lnTo>
                <a:lnTo>
                  <a:pt x="250" y="636"/>
                </a:lnTo>
                <a:lnTo>
                  <a:pt x="248" y="638"/>
                </a:lnTo>
                <a:lnTo>
                  <a:pt x="245" y="642"/>
                </a:lnTo>
                <a:lnTo>
                  <a:pt x="244" y="645"/>
                </a:lnTo>
                <a:lnTo>
                  <a:pt x="243" y="648"/>
                </a:lnTo>
                <a:lnTo>
                  <a:pt x="243" y="651"/>
                </a:lnTo>
                <a:lnTo>
                  <a:pt x="244" y="656"/>
                </a:lnTo>
                <a:lnTo>
                  <a:pt x="334" y="897"/>
                </a:lnTo>
                <a:lnTo>
                  <a:pt x="336" y="901"/>
                </a:lnTo>
                <a:lnTo>
                  <a:pt x="339" y="903"/>
                </a:lnTo>
                <a:lnTo>
                  <a:pt x="343" y="905"/>
                </a:lnTo>
                <a:lnTo>
                  <a:pt x="348" y="906"/>
                </a:lnTo>
                <a:lnTo>
                  <a:pt x="529" y="906"/>
                </a:lnTo>
                <a:lnTo>
                  <a:pt x="534" y="905"/>
                </a:lnTo>
                <a:lnTo>
                  <a:pt x="538" y="903"/>
                </a:lnTo>
                <a:lnTo>
                  <a:pt x="541" y="901"/>
                </a:lnTo>
                <a:lnTo>
                  <a:pt x="544" y="897"/>
                </a:lnTo>
                <a:lnTo>
                  <a:pt x="634" y="656"/>
                </a:lnTo>
                <a:lnTo>
                  <a:pt x="635" y="651"/>
                </a:lnTo>
                <a:lnTo>
                  <a:pt x="635" y="648"/>
                </a:lnTo>
                <a:lnTo>
                  <a:pt x="634" y="645"/>
                </a:lnTo>
                <a:lnTo>
                  <a:pt x="632" y="642"/>
                </a:lnTo>
                <a:lnTo>
                  <a:pt x="630" y="638"/>
                </a:lnTo>
                <a:lnTo>
                  <a:pt x="627" y="636"/>
                </a:lnTo>
                <a:lnTo>
                  <a:pt x="623" y="635"/>
                </a:lnTo>
                <a:lnTo>
                  <a:pt x="620" y="634"/>
                </a:lnTo>
                <a:lnTo>
                  <a:pt x="454" y="634"/>
                </a:lnTo>
                <a:lnTo>
                  <a:pt x="454" y="567"/>
                </a:lnTo>
                <a:lnTo>
                  <a:pt x="595" y="423"/>
                </a:lnTo>
                <a:lnTo>
                  <a:pt x="771" y="423"/>
                </a:lnTo>
                <a:lnTo>
                  <a:pt x="783" y="422"/>
                </a:lnTo>
                <a:lnTo>
                  <a:pt x="794" y="421"/>
                </a:lnTo>
                <a:lnTo>
                  <a:pt x="805" y="419"/>
                </a:lnTo>
                <a:lnTo>
                  <a:pt x="815" y="415"/>
                </a:lnTo>
                <a:lnTo>
                  <a:pt x="825" y="412"/>
                </a:lnTo>
                <a:lnTo>
                  <a:pt x="834" y="407"/>
                </a:lnTo>
                <a:lnTo>
                  <a:pt x="841" y="401"/>
                </a:lnTo>
                <a:lnTo>
                  <a:pt x="849" y="395"/>
                </a:lnTo>
                <a:lnTo>
                  <a:pt x="855" y="387"/>
                </a:lnTo>
                <a:lnTo>
                  <a:pt x="860" y="380"/>
                </a:lnTo>
                <a:lnTo>
                  <a:pt x="866" y="371"/>
                </a:lnTo>
                <a:lnTo>
                  <a:pt x="869" y="362"/>
                </a:lnTo>
                <a:lnTo>
                  <a:pt x="872" y="351"/>
                </a:lnTo>
                <a:lnTo>
                  <a:pt x="875" y="340"/>
                </a:lnTo>
                <a:lnTo>
                  <a:pt x="876" y="330"/>
                </a:lnTo>
                <a:lnTo>
                  <a:pt x="876" y="317"/>
                </a:lnTo>
                <a:lnTo>
                  <a:pt x="876" y="305"/>
                </a:lnTo>
                <a:lnTo>
                  <a:pt x="874" y="293"/>
                </a:lnTo>
                <a:lnTo>
                  <a:pt x="871" y="282"/>
                </a:lnTo>
                <a:lnTo>
                  <a:pt x="867" y="272"/>
                </a:lnTo>
                <a:lnTo>
                  <a:pt x="861" y="262"/>
                </a:lnTo>
                <a:lnTo>
                  <a:pt x="855" y="253"/>
                </a:lnTo>
                <a:lnTo>
                  <a:pt x="848" y="246"/>
                </a:lnTo>
                <a:lnTo>
                  <a:pt x="840" y="238"/>
                </a:lnTo>
                <a:lnTo>
                  <a:pt x="833" y="232"/>
                </a:lnTo>
                <a:lnTo>
                  <a:pt x="824" y="227"/>
                </a:lnTo>
                <a:lnTo>
                  <a:pt x="814" y="222"/>
                </a:lnTo>
                <a:lnTo>
                  <a:pt x="806" y="218"/>
                </a:lnTo>
                <a:lnTo>
                  <a:pt x="797" y="215"/>
                </a:lnTo>
                <a:lnTo>
                  <a:pt x="787" y="213"/>
                </a:lnTo>
                <a:lnTo>
                  <a:pt x="779" y="212"/>
                </a:lnTo>
                <a:lnTo>
                  <a:pt x="771" y="21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F36E1B-877B-4361-9616-30287361A951}"/>
              </a:ext>
            </a:extLst>
          </p:cNvPr>
          <p:cNvSpPr txBox="1"/>
          <p:nvPr/>
        </p:nvSpPr>
        <p:spPr>
          <a:xfrm>
            <a:off x="2732598" y="4855262"/>
            <a:ext cx="616958" cy="36933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72BFC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ID</a:t>
            </a:r>
            <a:endParaRPr lang="en-US" sz="2400" b="1" dirty="0">
              <a:solidFill>
                <a:srgbClr val="72BFC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6CEC2F48-A89B-4A58-BFCC-D6AA65C2EE04}"/>
              </a:ext>
            </a:extLst>
          </p:cNvPr>
          <p:cNvGrpSpPr/>
          <p:nvPr/>
        </p:nvGrpSpPr>
        <p:grpSpPr>
          <a:xfrm>
            <a:off x="1294267" y="2261455"/>
            <a:ext cx="347678" cy="345758"/>
            <a:chOff x="5465763" y="3068638"/>
            <a:chExt cx="287337" cy="285750"/>
          </a:xfrm>
          <a:solidFill>
            <a:srgbClr val="BBE0E3"/>
          </a:solidFill>
        </p:grpSpPr>
        <p:sp>
          <p:nvSpPr>
            <p:cNvPr id="123" name="Freeform 617">
              <a:extLst>
                <a:ext uri="{FF2B5EF4-FFF2-40B4-BE49-F238E27FC236}">
                  <a16:creationId xmlns:a16="http://schemas.microsoft.com/office/drawing/2014/main" id="{31476437-2549-4344-AACF-64D02E887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18">
              <a:extLst>
                <a:ext uri="{FF2B5EF4-FFF2-40B4-BE49-F238E27FC236}">
                  <a16:creationId xmlns:a16="http://schemas.microsoft.com/office/drawing/2014/main" id="{CC7E21F6-446A-4096-8C14-B1C5DFEAB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19">
              <a:extLst>
                <a:ext uri="{FF2B5EF4-FFF2-40B4-BE49-F238E27FC236}">
                  <a16:creationId xmlns:a16="http://schemas.microsoft.com/office/drawing/2014/main" id="{88B93B54-1D47-468D-B35E-EAEE0102E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0">
              <a:extLst>
                <a:ext uri="{FF2B5EF4-FFF2-40B4-BE49-F238E27FC236}">
                  <a16:creationId xmlns:a16="http://schemas.microsoft.com/office/drawing/2014/main" id="{5BAF4535-A358-4E5E-B96F-64E16FB1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21">
              <a:extLst>
                <a:ext uri="{FF2B5EF4-FFF2-40B4-BE49-F238E27FC236}">
                  <a16:creationId xmlns:a16="http://schemas.microsoft.com/office/drawing/2014/main" id="{2441576E-579A-466A-BC8D-5786FFFD6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22">
              <a:extLst>
                <a:ext uri="{FF2B5EF4-FFF2-40B4-BE49-F238E27FC236}">
                  <a16:creationId xmlns:a16="http://schemas.microsoft.com/office/drawing/2014/main" id="{19695278-A013-4960-87D7-57B0B02D1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23">
              <a:extLst>
                <a:ext uri="{FF2B5EF4-FFF2-40B4-BE49-F238E27FC236}">
                  <a16:creationId xmlns:a16="http://schemas.microsoft.com/office/drawing/2014/main" id="{A0C58633-50F9-40C3-974D-AF40EDE64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624">
              <a:extLst>
                <a:ext uri="{FF2B5EF4-FFF2-40B4-BE49-F238E27FC236}">
                  <a16:creationId xmlns:a16="http://schemas.microsoft.com/office/drawing/2014/main" id="{7A4990D9-32F1-440A-8953-DB26A954D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25">
              <a:extLst>
                <a:ext uri="{FF2B5EF4-FFF2-40B4-BE49-F238E27FC236}">
                  <a16:creationId xmlns:a16="http://schemas.microsoft.com/office/drawing/2014/main" id="{B5325FE8-EB02-4310-84FA-6CB44FE5B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8771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72B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6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759474" y="785777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err="1" smtClean="0">
                <a:latin typeface="Montserrat ExtraBold" panose="00000900000000000000" pitchFamily="50" charset="0"/>
              </a:rPr>
              <a:t>Halaman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smtClean="0">
                <a:solidFill>
                  <a:srgbClr val="E75F71"/>
                </a:solidFill>
                <a:latin typeface="Montserrat ExtraBold" panose="00000900000000000000" pitchFamily="50" charset="0"/>
              </a:rPr>
              <a:t>Website</a:t>
            </a:r>
            <a:endParaRPr lang="en-US" sz="3200" dirty="0">
              <a:solidFill>
                <a:srgbClr val="E75F71"/>
              </a:solidFill>
              <a:latin typeface="Montserrat ExtraBold" panose="00000900000000000000" pitchFamily="50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759474" y="2100816"/>
            <a:ext cx="11127726" cy="3385542"/>
          </a:xfrm>
          <a:prstGeom prst="rect">
            <a:avLst/>
          </a:prstGeom>
          <a:noFill/>
        </p:spPr>
        <p:txBody>
          <a:bodyPr wrap="square" lIns="0" tIns="0" rIns="0" bIns="0" numCol="2" rtlCol="0" anchor="ctr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Halaman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i="1" dirty="0"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id-ID" sz="2000" i="1" dirty="0">
                <a:latin typeface="Roboto" panose="02000000000000000000" pitchFamily="2" charset="0"/>
                <a:ea typeface="Roboto" panose="02000000000000000000" pitchFamily="2" charset="0"/>
              </a:rPr>
              <a:t>Register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Halaman</a:t>
            </a: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i="1" dirty="0">
                <a:latin typeface="Roboto" panose="02000000000000000000" pitchFamily="2" charset="0"/>
                <a:ea typeface="Roboto" panose="02000000000000000000" pitchFamily="2" charset="0"/>
              </a:rPr>
              <a:t>Da</a:t>
            </a:r>
            <a:r>
              <a:rPr lang="id-ID" sz="2000" i="1" dirty="0">
                <a:latin typeface="Roboto" panose="02000000000000000000" pitchFamily="2" charset="0"/>
                <a:ea typeface="Roboto" panose="02000000000000000000" pitchFamily="2" charset="0"/>
              </a:rPr>
              <a:t>shboard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Kategori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Katalog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Varian </a:t>
            </a:r>
            <a:r>
              <a:rPr lang="id-ID" sz="2000" dirty="0">
                <a:latin typeface="Roboto" panose="02000000000000000000" pitchFamily="2" charset="0"/>
                <a:ea typeface="Roboto" panose="02000000000000000000" pitchFamily="2" charset="0"/>
              </a:rPr>
              <a:t>Produk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Pesanan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Pembayaran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Laporan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Umum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Laporan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Rekap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Penjualan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Laporan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Penjualan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Produk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Data </a:t>
            </a:r>
            <a:r>
              <a:rPr lang="en-US" sz="2000" i="1" dirty="0">
                <a:latin typeface="Roboto" panose="02000000000000000000" pitchFamily="2" charset="0"/>
                <a:ea typeface="Roboto" panose="02000000000000000000" pitchFamily="2" charset="0"/>
              </a:rPr>
              <a:t>Admin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i="1" dirty="0" smtClean="0">
                <a:latin typeface="Roboto" panose="02000000000000000000" pitchFamily="2" charset="0"/>
                <a:ea typeface="Roboto" panose="02000000000000000000" pitchFamily="2" charset="0"/>
              </a:rPr>
              <a:t>Staff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Halaman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id-ID" sz="2000" i="1" dirty="0" smtClean="0">
                <a:latin typeface="Roboto" panose="02000000000000000000" pitchFamily="2" charset="0"/>
                <a:ea typeface="Roboto" panose="02000000000000000000" pitchFamily="2" charset="0"/>
              </a:rPr>
              <a:t>Reseller</a:t>
            </a:r>
            <a:endParaRPr lang="en-US" sz="2000" i="1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Profil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Pengumuman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Konfigurasi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Halaman </a:t>
            </a:r>
            <a:r>
              <a:rPr lang="en-US" sz="20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Bantuan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86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75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>
                <a:latin typeface="Roboto" panose="02000000000000000000" pitchFamily="2" charset="0"/>
                <a:ea typeface="Roboto" panose="02000000000000000000" pitchFamily="2" charset="0"/>
              </a:rPr>
              <a:t>7</a:t>
            </a:fld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80FB-1D32-45C3-B02C-88350595D191}"/>
              </a:ext>
            </a:extLst>
          </p:cNvPr>
          <p:cNvGrpSpPr/>
          <p:nvPr/>
        </p:nvGrpSpPr>
        <p:grpSpPr>
          <a:xfrm>
            <a:off x="7469384" y="2890793"/>
            <a:ext cx="3426157" cy="1003087"/>
            <a:chOff x="7469384" y="2329188"/>
            <a:chExt cx="3426157" cy="1003087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52D862-413C-4F62-8F46-12A77EC293FB}"/>
                </a:ext>
              </a:extLst>
            </p:cNvPr>
            <p:cNvSpPr txBox="1"/>
            <p:nvPr/>
          </p:nvSpPr>
          <p:spPr>
            <a:xfrm>
              <a:off x="7469384" y="2593611"/>
              <a:ext cx="3426157" cy="738664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pPr algn="l"/>
              <a:r>
                <a:rPr lang="id-ID" sz="1600" dirty="0">
                  <a:latin typeface="Roboto" panose="02000000000000000000" pitchFamily="2" charset="0"/>
                  <a:ea typeface="Roboto" panose="02000000000000000000" pitchFamily="2" charset="0"/>
                </a:rPr>
                <a:t>Sistem Informasi Manajemen Barang Pada Hotel Arya Amed Menggunakan </a:t>
              </a:r>
              <a:r>
                <a:rPr lang="id-ID" sz="1600" i="1" dirty="0">
                  <a:latin typeface="Roboto" panose="02000000000000000000" pitchFamily="2" charset="0"/>
                  <a:ea typeface="Roboto" panose="02000000000000000000" pitchFamily="2" charset="0"/>
                </a:rPr>
                <a:t>Framework Codeigniter</a:t>
              </a:r>
              <a:r>
                <a:rPr lang="id-ID" sz="1600" dirty="0">
                  <a:latin typeface="Roboto" panose="02000000000000000000" pitchFamily="2" charset="0"/>
                  <a:ea typeface="Roboto" panose="02000000000000000000" pitchFamily="2" charset="0"/>
                </a:rPr>
                <a:t> (2019)</a:t>
              </a:r>
              <a:endParaRPr lang="en-US" sz="16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A20B307-1425-4515-94BE-1DC3367D9B55}"/>
                </a:ext>
              </a:extLst>
            </p:cNvPr>
            <p:cNvSpPr txBox="1"/>
            <p:nvPr/>
          </p:nvSpPr>
          <p:spPr>
            <a:xfrm>
              <a:off x="7469384" y="2329188"/>
              <a:ext cx="3426155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rgbClr val="E75F7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Ni </a:t>
              </a:r>
              <a:r>
                <a:rPr lang="en-US" sz="1600" b="1" dirty="0" err="1">
                  <a:solidFill>
                    <a:srgbClr val="E75F7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Wayan</a:t>
              </a:r>
              <a:r>
                <a:rPr lang="en-US" sz="1600" b="1" dirty="0">
                  <a:solidFill>
                    <a:srgbClr val="E75F7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b="1" dirty="0" err="1">
                  <a:solidFill>
                    <a:srgbClr val="E75F7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Candra</a:t>
              </a:r>
              <a:r>
                <a:rPr lang="en-US" sz="1600" b="1" dirty="0">
                  <a:solidFill>
                    <a:srgbClr val="E75F7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b="1" dirty="0" err="1">
                  <a:solidFill>
                    <a:srgbClr val="E75F7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Agustrini</a:t>
              </a:r>
              <a:endParaRPr lang="en-US" sz="1600" b="1" dirty="0">
                <a:solidFill>
                  <a:srgbClr val="E75F7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aphicFrame>
        <p:nvGraphicFramePr>
          <p:cNvPr id="57" name="Chart 56">
            <a:extLst>
              <a:ext uri="{FF2B5EF4-FFF2-40B4-BE49-F238E27FC236}">
                <a16:creationId xmlns:a16="http://schemas.microsoft.com/office/drawing/2014/main" id="{F0F11D57-9BDA-4C03-8DC2-D33A21A1AC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0751826"/>
              </p:ext>
            </p:extLst>
          </p:nvPr>
        </p:nvGraphicFramePr>
        <p:xfrm>
          <a:off x="5958441" y="2648114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1" name="Oval 60">
            <a:extLst>
              <a:ext uri="{FF2B5EF4-FFF2-40B4-BE49-F238E27FC236}">
                <a16:creationId xmlns:a16="http://schemas.microsoft.com/office/drawing/2014/main" id="{D5D6E24F-CD52-4DD9-B35D-2F3E42B1B203}"/>
              </a:ext>
            </a:extLst>
          </p:cNvPr>
          <p:cNvSpPr/>
          <p:nvPr/>
        </p:nvSpPr>
        <p:spPr>
          <a:xfrm>
            <a:off x="6360011" y="2911357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5F7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629C6-A6CC-4EC7-BB17-BF0B7905E5E8}"/>
              </a:ext>
            </a:extLst>
          </p:cNvPr>
          <p:cNvSpPr txBox="1"/>
          <p:nvPr/>
        </p:nvSpPr>
        <p:spPr>
          <a:xfrm>
            <a:off x="6447409" y="3188276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E75F7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2000" b="1" dirty="0">
              <a:solidFill>
                <a:srgbClr val="E75F7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0CA5C97-5276-4EE3-B2DD-4941858DF8D4}"/>
              </a:ext>
            </a:extLst>
          </p:cNvPr>
          <p:cNvGrpSpPr/>
          <p:nvPr/>
        </p:nvGrpSpPr>
        <p:grpSpPr>
          <a:xfrm>
            <a:off x="7469384" y="4293424"/>
            <a:ext cx="3803085" cy="765334"/>
            <a:chOff x="7469384" y="3731362"/>
            <a:chExt cx="3803085" cy="765334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C7CC528-67A6-44AD-A70E-9026ADB64B71}"/>
                </a:ext>
              </a:extLst>
            </p:cNvPr>
            <p:cNvSpPr txBox="1"/>
            <p:nvPr/>
          </p:nvSpPr>
          <p:spPr>
            <a:xfrm>
              <a:off x="7469384" y="4004253"/>
              <a:ext cx="3426157" cy="492443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pPr algn="l"/>
              <a:r>
                <a:rPr lang="en-US" sz="1600" dirty="0" err="1">
                  <a:latin typeface="Roboto" panose="02000000000000000000" pitchFamily="2" charset="0"/>
                  <a:ea typeface="Roboto" panose="02000000000000000000" pitchFamily="2" charset="0"/>
                </a:rPr>
                <a:t>Pengembangan</a:t>
              </a:r>
              <a:r>
                <a:rPr lang="en-US" sz="1600" dirty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dirty="0" err="1">
                  <a:latin typeface="Roboto" panose="02000000000000000000" pitchFamily="2" charset="0"/>
                  <a:ea typeface="Roboto" panose="02000000000000000000" pitchFamily="2" charset="0"/>
                </a:rPr>
                <a:t>Sistem</a:t>
              </a:r>
              <a:r>
                <a:rPr lang="en-US" sz="1600" dirty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dirty="0" err="1">
                  <a:latin typeface="Roboto" panose="02000000000000000000" pitchFamily="2" charset="0"/>
                  <a:ea typeface="Roboto" panose="02000000000000000000" pitchFamily="2" charset="0"/>
                </a:rPr>
                <a:t>Informasi</a:t>
              </a:r>
              <a:r>
                <a:rPr lang="en-US" sz="1600" dirty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dirty="0" err="1">
                  <a:latin typeface="Roboto" panose="02000000000000000000" pitchFamily="2" charset="0"/>
                  <a:ea typeface="Roboto" panose="02000000000000000000" pitchFamily="2" charset="0"/>
                </a:rPr>
                <a:t>Manajemen</a:t>
              </a:r>
              <a:r>
                <a:rPr lang="en-US" sz="1600" dirty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i="1" dirty="0">
                  <a:latin typeface="Roboto" panose="02000000000000000000" pitchFamily="2" charset="0"/>
                  <a:ea typeface="Roboto" panose="02000000000000000000" pitchFamily="2" charset="0"/>
                </a:rPr>
                <a:t>Reseller </a:t>
              </a:r>
              <a:r>
                <a:rPr lang="en-US" sz="1600" dirty="0">
                  <a:latin typeface="Roboto" panose="02000000000000000000" pitchFamily="2" charset="0"/>
                  <a:ea typeface="Roboto" panose="02000000000000000000" pitchFamily="2" charset="0"/>
                </a:rPr>
                <a:t>(2020)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6227773-8030-484E-BF53-BDDACA671749}"/>
                </a:ext>
              </a:extLst>
            </p:cNvPr>
            <p:cNvSpPr txBox="1"/>
            <p:nvPr/>
          </p:nvSpPr>
          <p:spPr>
            <a:xfrm>
              <a:off x="7469384" y="3731362"/>
              <a:ext cx="3803085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fi-FI" sz="1600" b="1" dirty="0">
                  <a:solidFill>
                    <a:srgbClr val="72BFC5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Muhaimin Muhammad, Tri Djoko Santosa</a:t>
              </a:r>
              <a:endParaRPr lang="en-US" sz="1600" b="1" dirty="0">
                <a:solidFill>
                  <a:srgbClr val="72BFC5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aphicFrame>
        <p:nvGraphicFramePr>
          <p:cNvPr id="79" name="Chart 78">
            <a:extLst>
              <a:ext uri="{FF2B5EF4-FFF2-40B4-BE49-F238E27FC236}">
                <a16:creationId xmlns:a16="http://schemas.microsoft.com/office/drawing/2014/main" id="{B4D63E8C-D462-411D-89C7-1190F7315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8877196"/>
              </p:ext>
            </p:extLst>
          </p:nvPr>
        </p:nvGraphicFramePr>
        <p:xfrm>
          <a:off x="5958441" y="4058756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0" name="Oval 79">
            <a:extLst>
              <a:ext uri="{FF2B5EF4-FFF2-40B4-BE49-F238E27FC236}">
                <a16:creationId xmlns:a16="http://schemas.microsoft.com/office/drawing/2014/main" id="{2C4D988A-58D7-44D2-8499-5D0849CFE20D}"/>
              </a:ext>
            </a:extLst>
          </p:cNvPr>
          <p:cNvSpPr/>
          <p:nvPr/>
        </p:nvSpPr>
        <p:spPr>
          <a:xfrm>
            <a:off x="6360011" y="4321999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BB2386B-E258-4FD1-B89B-BC7A15FD396A}"/>
              </a:ext>
            </a:extLst>
          </p:cNvPr>
          <p:cNvSpPr txBox="1"/>
          <p:nvPr/>
        </p:nvSpPr>
        <p:spPr>
          <a:xfrm>
            <a:off x="6447409" y="4598918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72BFC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  <a:endParaRPr lang="en-US" sz="2000" b="1" dirty="0">
              <a:solidFill>
                <a:srgbClr val="72BFC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5E1CFE7-506E-462C-9E03-A5C1CFA4953F}"/>
              </a:ext>
            </a:extLst>
          </p:cNvPr>
          <p:cNvCxnSpPr/>
          <p:nvPr/>
        </p:nvCxnSpPr>
        <p:spPr>
          <a:xfrm>
            <a:off x="6360011" y="4047485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D6B2DF-814F-4D81-9049-E8ECD36D8FFE}"/>
              </a:ext>
            </a:extLst>
          </p:cNvPr>
          <p:cNvGrpSpPr/>
          <p:nvPr/>
        </p:nvGrpSpPr>
        <p:grpSpPr>
          <a:xfrm>
            <a:off x="7469383" y="1486412"/>
            <a:ext cx="3426158" cy="994620"/>
            <a:chOff x="7469383" y="927014"/>
            <a:chExt cx="3426158" cy="994620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696692B-5A3B-4F08-8DD7-D2980E951EA7}"/>
                </a:ext>
              </a:extLst>
            </p:cNvPr>
            <p:cNvSpPr txBox="1"/>
            <p:nvPr/>
          </p:nvSpPr>
          <p:spPr>
            <a:xfrm>
              <a:off x="7469384" y="1182970"/>
              <a:ext cx="3426157" cy="738664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sz="1600" dirty="0">
                  <a:latin typeface="Roboto" panose="02000000000000000000" pitchFamily="2" charset="0"/>
                  <a:ea typeface="Roboto" panose="02000000000000000000" pitchFamily="2" charset="0"/>
                </a:rPr>
                <a:t>Sistem Informasi Manajemen dan Kasir Untuk Toko Retail Minimarket Berbasis </a:t>
              </a:r>
              <a:r>
                <a:rPr lang="id-ID" sz="1600" i="1" dirty="0">
                  <a:latin typeface="Roboto" panose="02000000000000000000" pitchFamily="2" charset="0"/>
                  <a:ea typeface="Roboto" panose="02000000000000000000" pitchFamily="2" charset="0"/>
                </a:rPr>
                <a:t>Cloud </a:t>
              </a:r>
              <a:r>
                <a:rPr lang="id-ID" sz="1600" dirty="0">
                  <a:latin typeface="Roboto" panose="02000000000000000000" pitchFamily="2" charset="0"/>
                  <a:ea typeface="Roboto" panose="02000000000000000000" pitchFamily="2" charset="0"/>
                </a:rPr>
                <a:t>(2020)</a:t>
              </a:r>
              <a:endParaRPr lang="en-US" sz="12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9553626-3F0B-42E2-ACDA-F8358EB51048}"/>
                </a:ext>
              </a:extLst>
            </p:cNvPr>
            <p:cNvSpPr txBox="1"/>
            <p:nvPr/>
          </p:nvSpPr>
          <p:spPr>
            <a:xfrm>
              <a:off x="7469383" y="927014"/>
              <a:ext cx="3426157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nn-NO" sz="1600" b="1" dirty="0">
                  <a:solidFill>
                    <a:srgbClr val="72BFC5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 Komang Panca Amerta Yoga</a:t>
              </a:r>
              <a:endParaRPr lang="en-US" sz="1600" b="1" dirty="0">
                <a:solidFill>
                  <a:srgbClr val="72BFC5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aphicFrame>
        <p:nvGraphicFramePr>
          <p:cNvPr id="98" name="Chart 97">
            <a:extLst>
              <a:ext uri="{FF2B5EF4-FFF2-40B4-BE49-F238E27FC236}">
                <a16:creationId xmlns:a16="http://schemas.microsoft.com/office/drawing/2014/main" id="{DFE4BDAA-D55C-40C9-B4A7-5A0607F362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6980609"/>
              </p:ext>
            </p:extLst>
          </p:nvPr>
        </p:nvGraphicFramePr>
        <p:xfrm>
          <a:off x="5958441" y="1237473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9" name="Oval 98">
            <a:extLst>
              <a:ext uri="{FF2B5EF4-FFF2-40B4-BE49-F238E27FC236}">
                <a16:creationId xmlns:a16="http://schemas.microsoft.com/office/drawing/2014/main" id="{77D79D79-A039-4CEF-9DAC-8F54A3CCF24C}"/>
              </a:ext>
            </a:extLst>
          </p:cNvPr>
          <p:cNvSpPr/>
          <p:nvPr/>
        </p:nvSpPr>
        <p:spPr>
          <a:xfrm>
            <a:off x="6360011" y="1500716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25AE7A-A937-40CC-A189-368752956D2F}"/>
              </a:ext>
            </a:extLst>
          </p:cNvPr>
          <p:cNvSpPr txBox="1"/>
          <p:nvPr/>
        </p:nvSpPr>
        <p:spPr>
          <a:xfrm>
            <a:off x="6447409" y="1746858"/>
            <a:ext cx="686816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>
                    <a:lumMod val="9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2400" b="1" dirty="0">
              <a:solidFill>
                <a:schemeClr val="accent1">
                  <a:lumMod val="9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189A94C-8699-4CA0-A2B5-4377566E2EF8}"/>
              </a:ext>
            </a:extLst>
          </p:cNvPr>
          <p:cNvCxnSpPr/>
          <p:nvPr/>
        </p:nvCxnSpPr>
        <p:spPr>
          <a:xfrm>
            <a:off x="6360011" y="2636844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779478" y="3366141"/>
            <a:ext cx="4405312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smtClean="0">
                <a:latin typeface="Montserrat ExtraBold" panose="00000900000000000000" pitchFamily="50" charset="0"/>
              </a:rPr>
              <a:t>State of </a:t>
            </a:r>
            <a:r>
              <a:rPr lang="en-US" sz="3200" dirty="0">
                <a:solidFill>
                  <a:srgbClr val="72BFC5"/>
                </a:solidFill>
                <a:latin typeface="Montserrat ExtraBold" panose="00000900000000000000" pitchFamily="50" charset="0"/>
              </a:rPr>
              <a:t>T</a:t>
            </a:r>
            <a:r>
              <a:rPr lang="en-US" sz="3200" dirty="0" smtClean="0">
                <a:solidFill>
                  <a:srgbClr val="72BFC5"/>
                </a:solidFill>
                <a:latin typeface="Montserrat ExtraBold" panose="00000900000000000000" pitchFamily="50" charset="0"/>
              </a:rPr>
              <a:t>he Art</a:t>
            </a:r>
            <a:endParaRPr lang="en-US" sz="3200" dirty="0">
              <a:solidFill>
                <a:srgbClr val="72BFC5"/>
              </a:solidFill>
              <a:latin typeface="Montserrat ExtraBold" panose="00000900000000000000" pitchFamily="50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7EB124-CE7C-4645-B84D-B125C8F3F54C}"/>
              </a:ext>
            </a:extLst>
          </p:cNvPr>
          <p:cNvSpPr/>
          <p:nvPr/>
        </p:nvSpPr>
        <p:spPr>
          <a:xfrm>
            <a:off x="779478" y="3984846"/>
            <a:ext cx="4912459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 err="1" smtClean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Penelitian</a:t>
            </a:r>
            <a:r>
              <a:rPr lang="en-US" sz="1600" dirty="0" smtClean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terdahulu</a:t>
            </a:r>
            <a:r>
              <a:rPr lang="en-US" sz="1600" dirty="0" smtClean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sz="1600" dirty="0" err="1" smtClean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digunakan</a:t>
            </a:r>
            <a:r>
              <a:rPr lang="en-US" sz="1600" dirty="0" smtClean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referensi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dan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</a:rPr>
              <a:t>bahan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kajian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sebagai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pembanding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penelitian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sz="16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dilakukan</a:t>
            </a:r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326F3-7210-4070-8501-BDFE478314E2}"/>
              </a:ext>
            </a:extLst>
          </p:cNvPr>
          <p:cNvGrpSpPr/>
          <p:nvPr/>
        </p:nvGrpSpPr>
        <p:grpSpPr>
          <a:xfrm>
            <a:off x="779478" y="1149606"/>
            <a:ext cx="2886583" cy="2151828"/>
            <a:chOff x="694817" y="1114149"/>
            <a:chExt cx="2886583" cy="2151828"/>
          </a:xfrm>
        </p:grpSpPr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B535FBE3-3CEA-48E1-9A73-21021F8C8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89" t="2494" r="38510" b="4521"/>
            <a:stretch>
              <a:fillRect/>
            </a:stretch>
          </p:blipFill>
          <p:spPr>
            <a:xfrm>
              <a:off x="694817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AFA2DF01-8A41-421C-A104-B7A68F237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4518" t="2494" r="15181" b="4521"/>
            <a:stretch/>
          </p:blipFill>
          <p:spPr>
            <a:xfrm>
              <a:off x="1590005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sp>
          <p:nvSpPr>
            <p:cNvPr id="124" name="Diamond 123">
              <a:extLst>
                <a:ext uri="{FF2B5EF4-FFF2-40B4-BE49-F238E27FC236}">
                  <a16:creationId xmlns:a16="http://schemas.microsoft.com/office/drawing/2014/main" id="{F65DA0DE-E03D-4C8B-9954-A8D440E6DFFD}"/>
                </a:ext>
              </a:extLst>
            </p:cNvPr>
            <p:cNvSpPr/>
            <p:nvPr/>
          </p:nvSpPr>
          <p:spPr>
            <a:xfrm>
              <a:off x="1070238" y="1130237"/>
              <a:ext cx="2135740" cy="213574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25" name="Freeform 3886">
            <a:extLst>
              <a:ext uri="{FF2B5EF4-FFF2-40B4-BE49-F238E27FC236}">
                <a16:creationId xmlns:a16="http://schemas.microsoft.com/office/drawing/2014/main" id="{2FA6C4BF-689E-4194-B64E-5F151EF1A5CF}"/>
              </a:ext>
            </a:extLst>
          </p:cNvPr>
          <p:cNvSpPr>
            <a:spLocks noEditPoints="1"/>
          </p:cNvSpPr>
          <p:nvPr/>
        </p:nvSpPr>
        <p:spPr bwMode="auto">
          <a:xfrm>
            <a:off x="1979627" y="1983722"/>
            <a:ext cx="486284" cy="483596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61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759474" y="785777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err="1" smtClean="0">
                <a:latin typeface="Montserrat ExtraBold" panose="00000900000000000000" pitchFamily="50" charset="0"/>
              </a:rPr>
              <a:t>Metode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err="1" smtClean="0">
                <a:latin typeface="Montserrat ExtraBold" panose="00000900000000000000" pitchFamily="50" charset="0"/>
              </a:rPr>
              <a:t>Pengembangan</a:t>
            </a:r>
            <a:r>
              <a:rPr lang="en-US" sz="3200" dirty="0" smtClean="0">
                <a:latin typeface="Montserrat ExtraBold" panose="00000900000000000000" pitchFamily="50" charset="0"/>
              </a:rPr>
              <a:t> </a:t>
            </a:r>
            <a:r>
              <a:rPr lang="en-US" sz="3200" dirty="0" smtClean="0">
                <a:solidFill>
                  <a:srgbClr val="E75F71"/>
                </a:solidFill>
                <a:latin typeface="Montserrat ExtraBold" panose="00000900000000000000" pitchFamily="50" charset="0"/>
              </a:rPr>
              <a:t>Waterfall</a:t>
            </a:r>
            <a:endParaRPr lang="en-US" sz="3200" dirty="0">
              <a:solidFill>
                <a:srgbClr val="E75F71"/>
              </a:solidFill>
              <a:latin typeface="Montserrat ExtraBold" panose="00000900000000000000" pitchFamily="50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126360" y="1607971"/>
            <a:ext cx="9939281" cy="4165032"/>
            <a:chOff x="1562100" y="1130300"/>
            <a:chExt cx="6667500" cy="2794000"/>
          </a:xfrm>
        </p:grpSpPr>
        <p:sp>
          <p:nvSpPr>
            <p:cNvPr id="9" name="Rectangle 8"/>
            <p:cNvSpPr/>
            <p:nvPr/>
          </p:nvSpPr>
          <p:spPr>
            <a:xfrm>
              <a:off x="1562100" y="1130300"/>
              <a:ext cx="1231900" cy="5588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Analisa</a:t>
              </a:r>
              <a:r>
                <a:rPr lang="en-US" sz="1600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Kebutuhan</a:t>
              </a:r>
              <a:endPara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921000" y="1689100"/>
              <a:ext cx="1231900" cy="5588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Desain</a:t>
              </a:r>
              <a:r>
                <a:rPr lang="en-US" sz="1600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Sistem</a:t>
              </a:r>
              <a:endPara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79900" y="2247900"/>
              <a:ext cx="1231900" cy="5588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Implementasi</a:t>
              </a:r>
              <a:endPara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638800" y="2806700"/>
              <a:ext cx="1231900" cy="5588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Integrasi</a:t>
              </a:r>
              <a:r>
                <a:rPr lang="en-US" sz="1600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dan</a:t>
              </a:r>
              <a:r>
                <a:rPr lang="en-US" sz="1600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Pengujian</a:t>
              </a:r>
              <a:endPara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997700" y="3365500"/>
              <a:ext cx="1231900" cy="5588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Pemeliharaan</a:t>
              </a:r>
              <a:r>
                <a:rPr lang="en-US" sz="1600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600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Sistem</a:t>
              </a:r>
              <a:endPara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4" name="Elbow Connector 13"/>
            <p:cNvCxnSpPr>
              <a:stCxn id="9" idx="3"/>
              <a:endCxn id="10" idx="0"/>
            </p:cNvCxnSpPr>
            <p:nvPr/>
          </p:nvCxnSpPr>
          <p:spPr>
            <a:xfrm>
              <a:off x="2794000" y="1409700"/>
              <a:ext cx="742950" cy="279400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Elbow Connector 14"/>
            <p:cNvCxnSpPr>
              <a:stCxn id="10" idx="3"/>
              <a:endCxn id="11" idx="0"/>
            </p:cNvCxnSpPr>
            <p:nvPr/>
          </p:nvCxnSpPr>
          <p:spPr>
            <a:xfrm>
              <a:off x="4152900" y="1968500"/>
              <a:ext cx="742950" cy="279400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Elbow Connector 15"/>
            <p:cNvCxnSpPr>
              <a:stCxn id="11" idx="3"/>
              <a:endCxn id="12" idx="0"/>
            </p:cNvCxnSpPr>
            <p:nvPr/>
          </p:nvCxnSpPr>
          <p:spPr>
            <a:xfrm>
              <a:off x="5511800" y="2527300"/>
              <a:ext cx="742950" cy="279400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Elbow Connector 16"/>
            <p:cNvCxnSpPr>
              <a:stCxn id="12" idx="3"/>
              <a:endCxn id="13" idx="0"/>
            </p:cNvCxnSpPr>
            <p:nvPr/>
          </p:nvCxnSpPr>
          <p:spPr>
            <a:xfrm>
              <a:off x="6870700" y="3086100"/>
              <a:ext cx="742950" cy="279400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Elbow Connector 17"/>
            <p:cNvCxnSpPr>
              <a:stCxn id="13" idx="2"/>
              <a:endCxn id="9" idx="2"/>
            </p:cNvCxnSpPr>
            <p:nvPr/>
          </p:nvCxnSpPr>
          <p:spPr>
            <a:xfrm rot="5400000" flipH="1">
              <a:off x="3778250" y="88900"/>
              <a:ext cx="2235200" cy="5435600"/>
            </a:xfrm>
            <a:prstGeom prst="bentConnector3">
              <a:avLst>
                <a:gd name="adj1" fmla="val -10227"/>
              </a:avLst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Elbow Connector 18"/>
            <p:cNvCxnSpPr>
              <a:stCxn id="13" idx="2"/>
              <a:endCxn id="12" idx="2"/>
            </p:cNvCxnSpPr>
            <p:nvPr/>
          </p:nvCxnSpPr>
          <p:spPr>
            <a:xfrm rot="5400000" flipH="1">
              <a:off x="6654800" y="2965450"/>
              <a:ext cx="558800" cy="1358900"/>
            </a:xfrm>
            <a:prstGeom prst="bentConnector3">
              <a:avLst>
                <a:gd name="adj1" fmla="val -40909"/>
              </a:avLst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Elbow Connector 19"/>
            <p:cNvCxnSpPr>
              <a:stCxn id="13" idx="2"/>
              <a:endCxn id="11" idx="2"/>
            </p:cNvCxnSpPr>
            <p:nvPr/>
          </p:nvCxnSpPr>
          <p:spPr>
            <a:xfrm rot="5400000" flipH="1">
              <a:off x="5695950" y="2006600"/>
              <a:ext cx="1117600" cy="2717800"/>
            </a:xfrm>
            <a:prstGeom prst="bentConnector3">
              <a:avLst>
                <a:gd name="adj1" fmla="val -20455"/>
              </a:avLst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Elbow Connector 20"/>
            <p:cNvCxnSpPr>
              <a:stCxn id="13" idx="2"/>
              <a:endCxn id="10" idx="2"/>
            </p:cNvCxnSpPr>
            <p:nvPr/>
          </p:nvCxnSpPr>
          <p:spPr>
            <a:xfrm rot="5400000" flipH="1">
              <a:off x="4737100" y="1047750"/>
              <a:ext cx="1676400" cy="4076700"/>
            </a:xfrm>
            <a:prstGeom prst="bentConnector3">
              <a:avLst>
                <a:gd name="adj1" fmla="val -13636"/>
              </a:avLst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09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75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5F7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385760" y="275512"/>
            <a:ext cx="1073944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 smtClean="0">
                <a:latin typeface="Montserrat ExtraBold" panose="00000900000000000000" pitchFamily="50" charset="0"/>
              </a:rPr>
              <a:t>Diagram </a:t>
            </a:r>
            <a:r>
              <a:rPr lang="en-US" sz="3200" dirty="0" err="1" smtClean="0">
                <a:solidFill>
                  <a:srgbClr val="72BFC5"/>
                </a:solidFill>
                <a:latin typeface="Montserrat ExtraBold" panose="00000900000000000000" pitchFamily="50" charset="0"/>
              </a:rPr>
              <a:t>Konteks</a:t>
            </a:r>
            <a:endParaRPr lang="en-US" sz="3200" dirty="0">
              <a:solidFill>
                <a:srgbClr val="72BFC5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149" y="1064524"/>
            <a:ext cx="7457702" cy="550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06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B01B2E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ern 03">
      <a:majorFont>
        <a:latin typeface="Segoe U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526</Words>
  <Application>Microsoft Office PowerPoint</Application>
  <PresentationFormat>Widescreen</PresentationFormat>
  <Paragraphs>116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Calibri Light</vt:lpstr>
      <vt:lpstr>Montserrat ExtraBold</vt:lpstr>
      <vt:lpstr>Nunito</vt:lpstr>
      <vt:lpstr>Roboto</vt:lpstr>
      <vt:lpstr>Roboto Black</vt:lpstr>
      <vt:lpstr>Roboto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Farrel Arrahman</dc:creator>
  <cp:keywords/>
  <dc:description/>
  <cp:lastModifiedBy>Farrel Arrahman</cp:lastModifiedBy>
  <cp:revision>116</cp:revision>
  <dcterms:created xsi:type="dcterms:W3CDTF">2018-05-07T03:42:01Z</dcterms:created>
  <dcterms:modified xsi:type="dcterms:W3CDTF">2022-09-06T23:23:55Z</dcterms:modified>
  <cp:category/>
</cp:coreProperties>
</file>

<file path=docProps/thumbnail.jpeg>
</file>